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6"/>
  </p:notesMasterIdLst>
  <p:sldIdLst>
    <p:sldId id="309" r:id="rId5"/>
    <p:sldId id="256" r:id="rId6"/>
    <p:sldId id="302" r:id="rId7"/>
    <p:sldId id="311" r:id="rId8"/>
    <p:sldId id="361" r:id="rId9"/>
    <p:sldId id="313" r:id="rId10"/>
    <p:sldId id="312" r:id="rId11"/>
    <p:sldId id="314" r:id="rId12"/>
    <p:sldId id="316" r:id="rId13"/>
    <p:sldId id="317" r:id="rId14"/>
    <p:sldId id="347" r:id="rId15"/>
    <p:sldId id="356" r:id="rId16"/>
    <p:sldId id="357" r:id="rId17"/>
    <p:sldId id="355" r:id="rId18"/>
    <p:sldId id="348" r:id="rId19"/>
    <p:sldId id="349" r:id="rId20"/>
    <p:sldId id="350" r:id="rId21"/>
    <p:sldId id="351" r:id="rId22"/>
    <p:sldId id="359" r:id="rId23"/>
    <p:sldId id="362" r:id="rId24"/>
    <p:sldId id="352" r:id="rId25"/>
    <p:sldId id="358" r:id="rId26"/>
    <p:sldId id="360" r:id="rId27"/>
    <p:sldId id="353" r:id="rId28"/>
    <p:sldId id="354" r:id="rId29"/>
    <p:sldId id="363" r:id="rId30"/>
    <p:sldId id="315" r:id="rId31"/>
    <p:sldId id="364" r:id="rId32"/>
    <p:sldId id="286" r:id="rId33"/>
    <p:sldId id="287" r:id="rId34"/>
    <p:sldId id="308" r:id="rId3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33"/>
    <p:restoredTop sz="70664"/>
  </p:normalViewPr>
  <p:slideViewPr>
    <p:cSldViewPr snapToGrid="0" snapToObjects="1">
      <p:cViewPr>
        <p:scale>
          <a:sx n="46" d="100"/>
          <a:sy n="46" d="100"/>
        </p:scale>
        <p:origin x="1112" y="104"/>
      </p:cViewPr>
      <p:guideLst/>
    </p:cSldViewPr>
  </p:slideViewPr>
  <p:notesTextViewPr>
    <p:cViewPr>
      <p:scale>
        <a:sx n="1" d="1"/>
        <a:sy n="1" d="1"/>
      </p:scale>
      <p:origin x="0" y="-48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310184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22754296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zhuanlan.zhihu.com/p/22932309" TargetMode="External"/><Relationship Id="rId4" Type="http://schemas.openxmlformats.org/officeDocument/2006/relationships/hyperlink" Target="https://zhuanlan.zhihu.com/p/22765476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weixin.qq.com/ebook?action=get_post_info&amp;docid=0000286f908988db00866b85f5640a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s.weixin.qq.com/ebook?action=get_post_info&amp;docid=0006a2289c8bb0bb0086ee8c056c0a" TargetMode="Externa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为什么选择前端？</a:t>
            </a:r>
          </a:p>
        </p:txBody>
      </p:sp>
    </p:spTree>
    <p:extLst>
      <p:ext uri="{BB962C8B-B14F-4D97-AF65-F5344CB8AC3E}">
        <p14:creationId xmlns:p14="http://schemas.microsoft.com/office/powerpoint/2010/main" val="671600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0176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include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5276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1344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277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hangingPunct="1">
              <a:lnSpc>
                <a:spcPct val="117999"/>
              </a:lnSpc>
              <a:defRPr/>
            </a:pPr>
            <a:r>
              <a:rPr lang="en-US" altLang="zh-CN" sz="2800" b="1" dirty="0">
                <a:solidFill>
                  <a:srgbClr val="FF0000"/>
                </a:solidFill>
                <a:sym typeface="Helvetica Neue"/>
              </a:rPr>
              <a:t>Attention:</a:t>
            </a:r>
          </a:p>
          <a:p>
            <a:pPr hangingPunct="1">
              <a:lnSpc>
                <a:spcPct val="150000"/>
              </a:lnSpc>
              <a:defRPr/>
            </a:pPr>
            <a:r>
              <a:rPr lang="en-US" altLang="zh-CN" dirty="0">
                <a:sym typeface="Helvetica Neue"/>
              </a:rPr>
              <a:t>1. </a:t>
            </a:r>
            <a:r>
              <a:rPr lang="en-US" altLang="zh-CN" dirty="0" err="1">
                <a:sym typeface="Helvetica Neue"/>
              </a:rPr>
              <a:t>getCurrentPages</a:t>
            </a:r>
            <a:r>
              <a:rPr lang="en-US" altLang="zh-CN" dirty="0">
                <a:sym typeface="Helvetica Neue"/>
              </a:rPr>
              <a:t>()</a:t>
            </a:r>
            <a:r>
              <a:rPr lang="zh-CN" altLang="en-US" dirty="0">
                <a:sym typeface="Helvetica Neue"/>
              </a:rPr>
              <a:t> 获取当前页面栈</a:t>
            </a:r>
            <a:endParaRPr lang="en-US" altLang="zh-CN" dirty="0">
              <a:sym typeface="Helvetica Neue"/>
            </a:endParaRPr>
          </a:p>
          <a:p>
            <a:pPr hangingPunct="1">
              <a:lnSpc>
                <a:spcPct val="150000"/>
              </a:lnSpc>
              <a:defRPr/>
            </a:pPr>
            <a:r>
              <a:rPr lang="en-US" altLang="zh-CN" dirty="0">
                <a:sym typeface="Helvetica Neue"/>
              </a:rPr>
              <a:t>2. </a:t>
            </a:r>
            <a:r>
              <a:rPr lang="zh-CN" altLang="en-US" dirty="0">
                <a:solidFill>
                  <a:srgbClr val="FF0000"/>
                </a:solidFill>
                <a:sym typeface="Helvetica Neue"/>
              </a:rPr>
              <a:t>一个应用同时只能打开</a:t>
            </a:r>
            <a:r>
              <a:rPr lang="en-US" altLang="zh-CN" dirty="0">
                <a:solidFill>
                  <a:srgbClr val="FF0000"/>
                </a:solidFill>
                <a:sym typeface="Helvetica Neue"/>
              </a:rPr>
              <a:t>10</a:t>
            </a:r>
            <a:r>
              <a:rPr lang="zh-CN" altLang="en-US" dirty="0">
                <a:solidFill>
                  <a:srgbClr val="FF0000"/>
                </a:solidFill>
                <a:sym typeface="Helvetica Neue"/>
              </a:rPr>
              <a:t>个页面</a:t>
            </a:r>
            <a:endParaRPr lang="en-US" altLang="zh-CN" dirty="0">
              <a:solidFill>
                <a:srgbClr val="FF0000"/>
              </a:solidFill>
              <a:sym typeface="Helvetica Neue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ym typeface="Helvetica Neue"/>
              </a:rPr>
              <a:t>3. </a:t>
            </a:r>
            <a:r>
              <a:rPr lang="en-US" altLang="zh-CN" dirty="0" err="1">
                <a:sym typeface="Helvetica Neue"/>
              </a:rPr>
              <a:t>navigateTo</a:t>
            </a:r>
            <a:r>
              <a:rPr lang="en-US" altLang="zh-CN" dirty="0">
                <a:sym typeface="Helvetica Neue"/>
              </a:rPr>
              <a:t>, </a:t>
            </a:r>
            <a:r>
              <a:rPr lang="en-US" altLang="zh-CN" dirty="0" err="1">
                <a:sym typeface="Helvetica Neue"/>
              </a:rPr>
              <a:t>redirectTo</a:t>
            </a:r>
            <a:r>
              <a:rPr lang="en-US" altLang="zh-CN" dirty="0">
                <a:sym typeface="Helvetica Neue"/>
              </a:rPr>
              <a:t> </a:t>
            </a:r>
            <a:r>
              <a:rPr lang="zh-CN" altLang="en-US" dirty="0">
                <a:sym typeface="Helvetica Neue"/>
              </a:rPr>
              <a:t>只能打开非 </a:t>
            </a:r>
            <a:r>
              <a:rPr lang="en-US" altLang="zh-CN" dirty="0" err="1">
                <a:sym typeface="Helvetica Neue"/>
              </a:rPr>
              <a:t>tabBar</a:t>
            </a:r>
            <a:r>
              <a:rPr lang="en-US" altLang="zh-CN" dirty="0">
                <a:sym typeface="Helvetica Neue"/>
              </a:rPr>
              <a:t> </a:t>
            </a:r>
            <a:r>
              <a:rPr lang="zh-CN" altLang="en-US" dirty="0">
                <a:sym typeface="Helvetica Neue"/>
              </a:rPr>
              <a:t>页面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ym typeface="Helvetica Neue"/>
              </a:rPr>
              <a:t>4. </a:t>
            </a:r>
            <a:r>
              <a:rPr lang="en-US" altLang="zh-CN" dirty="0" err="1">
                <a:sym typeface="Helvetica Neue"/>
              </a:rPr>
              <a:t>switchTab</a:t>
            </a:r>
            <a:r>
              <a:rPr lang="en-US" altLang="zh-CN" dirty="0">
                <a:sym typeface="Helvetica Neue"/>
              </a:rPr>
              <a:t> </a:t>
            </a:r>
            <a:r>
              <a:rPr lang="zh-CN" altLang="en-US" dirty="0">
                <a:sym typeface="Helvetica Neue"/>
              </a:rPr>
              <a:t>只能打开 </a:t>
            </a:r>
            <a:r>
              <a:rPr lang="en-US" altLang="zh-CN" dirty="0" err="1">
                <a:sym typeface="Helvetica Neue"/>
              </a:rPr>
              <a:t>tabBar</a:t>
            </a:r>
            <a:r>
              <a:rPr lang="en-US" altLang="zh-CN" dirty="0">
                <a:sym typeface="Helvetica Neue"/>
              </a:rPr>
              <a:t> </a:t>
            </a:r>
            <a:r>
              <a:rPr lang="zh-CN" altLang="en-US" dirty="0">
                <a:sym typeface="Helvetica Neue"/>
              </a:rPr>
              <a:t>页面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ym typeface="Helvetica Neue"/>
              </a:rPr>
              <a:t>5. </a:t>
            </a:r>
            <a:r>
              <a:rPr lang="en-US" altLang="zh-CN" dirty="0" err="1">
                <a:sym typeface="Helvetica Neue"/>
              </a:rPr>
              <a:t>reLaunch</a:t>
            </a:r>
            <a:r>
              <a:rPr lang="en-US" altLang="zh-CN" dirty="0">
                <a:sym typeface="Helvetica Neue"/>
              </a:rPr>
              <a:t> </a:t>
            </a:r>
            <a:r>
              <a:rPr lang="zh-CN" altLang="en-US" dirty="0">
                <a:sym typeface="Helvetica Neue"/>
              </a:rPr>
              <a:t>可以打开任意页面</a:t>
            </a:r>
          </a:p>
          <a:p>
            <a:pPr hangingPunct="1">
              <a:lnSpc>
                <a:spcPct val="150000"/>
              </a:lnSpc>
              <a:defRPr/>
            </a:pPr>
            <a:r>
              <a:rPr lang="en-US" altLang="zh-CN" dirty="0">
                <a:sym typeface="Helvetica Neue"/>
              </a:rPr>
              <a:t>6. </a:t>
            </a:r>
            <a:r>
              <a:rPr lang="zh-CN" altLang="en-US" dirty="0">
                <a:sym typeface="Helvetica Neue"/>
              </a:rPr>
              <a:t>调用页面路由带的参数可以在目标页面的</a:t>
            </a:r>
            <a:r>
              <a:rPr lang="en-US" altLang="zh-CN" dirty="0" err="1">
                <a:sym typeface="Helvetica Neue"/>
              </a:rPr>
              <a:t>onLoad</a:t>
            </a:r>
            <a:r>
              <a:rPr lang="zh-CN" altLang="en-US" dirty="0">
                <a:sym typeface="Helvetica Neue"/>
              </a:rPr>
              <a:t>中获取</a:t>
            </a:r>
            <a:endParaRPr lang="en-US" altLang="zh-CN" dirty="0">
              <a:sym typeface="Helvetica Neue"/>
            </a:endParaRPr>
          </a:p>
          <a:p>
            <a:pPr hangingPunct="1">
              <a:lnSpc>
                <a:spcPct val="150000"/>
              </a:lnSpc>
              <a:defRPr/>
            </a:pPr>
            <a:r>
              <a:rPr lang="zh-CN" altLang="en-US" dirty="0">
                <a:sym typeface="Helvetica Neue"/>
              </a:rPr>
              <a:t>多个 </a:t>
            </a:r>
            <a:r>
              <a:rPr lang="en-US" altLang="zh-CN" dirty="0" err="1">
                <a:sym typeface="Helvetica Neue"/>
              </a:rPr>
              <a:t>webview</a:t>
            </a:r>
            <a:endParaRPr lang="zh-CN" altLang="en-US" dirty="0">
              <a:sym typeface="Helvetica Neue"/>
            </a:endParaRP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200" b="0" i="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477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hangingPunct="1">
              <a:lnSpc>
                <a:spcPct val="117999"/>
              </a:lnSpc>
              <a:defRPr/>
            </a:pPr>
            <a:endParaRPr lang="zh-CN" altLang="en-US" dirty="0">
              <a:sym typeface="Helvetica Neue"/>
            </a:endParaRP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200" b="0" i="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5806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hangingPunct="1">
              <a:lnSpc>
                <a:spcPct val="117999"/>
              </a:lnSpc>
              <a:defRPr/>
            </a:pPr>
            <a:endParaRPr lang="zh-CN" altLang="en-US" dirty="0">
              <a:sym typeface="Helvetica Neue"/>
            </a:endParaRP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200" b="0" i="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69797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hangingPunct="1">
              <a:lnSpc>
                <a:spcPct val="117999"/>
              </a:lnSpc>
              <a:defRPr/>
            </a:pPr>
            <a:endParaRPr lang="zh-CN" altLang="en-US" dirty="0">
              <a:sym typeface="Helvetica Neue"/>
            </a:endParaRP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200" b="0" i="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kumimoji="1" lang="zh-CN" altLang="en-US" dirty="0"/>
              <a:t>补充：插件机制</a:t>
            </a:r>
          </a:p>
        </p:txBody>
      </p:sp>
    </p:spTree>
    <p:extLst>
      <p:ext uri="{BB962C8B-B14F-4D97-AF65-F5344CB8AC3E}">
        <p14:creationId xmlns:p14="http://schemas.microsoft.com/office/powerpoint/2010/main" val="5954682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hangingPunct="1">
              <a:lnSpc>
                <a:spcPct val="117999"/>
              </a:lnSpc>
              <a:defRPr/>
            </a:pPr>
            <a:endParaRPr lang="zh-CN" altLang="en-US" dirty="0">
              <a:sym typeface="Helvetica Neue"/>
            </a:endParaRP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200" b="0" i="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39236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5395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微信、头条、支付宝、百度、招商银行</a:t>
            </a:r>
            <a:br>
              <a:rPr kumimoji="1" lang="en-US" altLang="zh-CN" dirty="0"/>
            </a:br>
            <a:r>
              <a:rPr kumimoji="1" lang="en-US" altLang="zh-CN" dirty="0" err="1"/>
              <a:t>wepy</a:t>
            </a:r>
            <a:r>
              <a:rPr kumimoji="1" lang="zh-CN" altLang="en-US" dirty="0"/>
              <a:t>、</a:t>
            </a:r>
            <a:r>
              <a:rPr kumimoji="1" lang="en-US" altLang="zh-CN" dirty="0"/>
              <a:t>taro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mpvue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uniapp</a:t>
            </a:r>
            <a:br>
              <a:rPr kumimoji="1" lang="en-US" altLang="zh-CN" dirty="0"/>
            </a:br>
            <a:r>
              <a:rPr kumimoji="1" lang="zh-CN" altLang="en-US"/>
              <a:t>原生！！！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91582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hangingPunct="1">
              <a:lnSpc>
                <a:spcPct val="117999"/>
              </a:lnSpc>
              <a:defRPr/>
            </a:pPr>
            <a:endParaRPr lang="zh-CN" altLang="en-US" dirty="0">
              <a:sym typeface="Helvetica Neue"/>
            </a:endParaRP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200" b="0" i="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kumimoji="1" lang="zh-CN" altLang="en-US" dirty="0"/>
              <a:t>模版消息已被禁用，调整为订阅消息</a:t>
            </a:r>
            <a:br>
              <a:rPr kumimoji="1" lang="en-US" altLang="zh-CN" dirty="0"/>
            </a:br>
            <a:r>
              <a:rPr kumimoji="1" lang="zh-CN" altLang="en-US" dirty="0"/>
              <a:t>网络请求二次封装</a:t>
            </a:r>
            <a:br>
              <a:rPr kumimoji="1" lang="en-US" altLang="zh-CN" dirty="0"/>
            </a:br>
            <a:r>
              <a:rPr kumimoji="1" lang="zh-CN" altLang="en-US" dirty="0"/>
              <a:t>支付、</a:t>
            </a:r>
            <a:r>
              <a:rPr kumimoji="1" lang="en-US" altLang="zh-CN" dirty="0"/>
              <a:t>canvas</a:t>
            </a:r>
            <a:r>
              <a:rPr kumimoji="1" lang="zh-CN" altLang="en-US" dirty="0"/>
              <a:t>海报</a:t>
            </a:r>
            <a:br>
              <a:rPr kumimoji="1" lang="en-US" altLang="zh-CN" dirty="0"/>
            </a:br>
            <a:r>
              <a:rPr kumimoji="1" lang="zh-CN" altLang="en-US" dirty="0"/>
              <a:t>数据上报、消息提醒</a:t>
            </a:r>
            <a:br>
              <a:rPr kumimoji="1" lang="en-US" altLang="zh-CN" dirty="0"/>
            </a:br>
            <a:r>
              <a:rPr kumimoji="1" lang="zh-CN" altLang="en-US" dirty="0"/>
              <a:t>分享排行榜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26977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hangingPunct="1">
              <a:lnSpc>
                <a:spcPct val="117999"/>
              </a:lnSpc>
              <a:defRPr/>
            </a:pPr>
            <a:r>
              <a:rPr kumimoji="1" lang="zh-CN" altLang="en-US" dirty="0"/>
              <a:t>不能用预编译样式</a:t>
            </a:r>
            <a:br>
              <a:rPr kumimoji="1" lang="en-US" altLang="zh-CN" dirty="0"/>
            </a:br>
            <a:r>
              <a:rPr kumimoji="1" lang="zh-CN" altLang="en-US" dirty="0"/>
              <a:t>开发工具不符合使用习惯</a:t>
            </a:r>
            <a:endParaRPr kumimoji="1" lang="en-US" altLang="zh-CN" dirty="0"/>
          </a:p>
          <a:p>
            <a:pPr hangingPunct="1">
              <a:lnSpc>
                <a:spcPct val="117999"/>
              </a:lnSpc>
              <a:defRPr/>
            </a:pPr>
            <a:r>
              <a:rPr kumimoji="1" lang="zh-CN" altLang="en-US" dirty="0"/>
              <a:t>请求</a:t>
            </a:r>
            <a:r>
              <a:rPr kumimoji="1" lang="en-US" altLang="zh-CN" dirty="0"/>
              <a:t>path</a:t>
            </a:r>
            <a:r>
              <a:rPr kumimoji="1" lang="zh-CN" altLang="en-US" dirty="0"/>
              <a:t>怎么不依赖手动切换</a:t>
            </a:r>
            <a:br>
              <a:rPr kumimoji="1" lang="en-US" altLang="zh-CN" dirty="0"/>
            </a:br>
            <a:r>
              <a:rPr kumimoji="1" lang="zh-CN" altLang="en-US" dirty="0"/>
              <a:t>本地开发</a:t>
            </a:r>
            <a:r>
              <a:rPr kumimoji="1" lang="en-US" altLang="zh-CN" dirty="0"/>
              <a:t>mock</a:t>
            </a:r>
            <a:r>
              <a:rPr kumimoji="1" lang="zh-CN" altLang="en-US" dirty="0"/>
              <a:t>怎么办</a:t>
            </a:r>
            <a:endParaRPr kumimoji="1" lang="en-US" altLang="zh-CN" dirty="0"/>
          </a:p>
          <a:p>
            <a:pPr hangingPunct="1">
              <a:lnSpc>
                <a:spcPct val="117999"/>
              </a:lnSpc>
              <a:defRPr/>
            </a:pPr>
            <a:endParaRPr kumimoji="1" lang="en-US" altLang="zh-CN" dirty="0"/>
          </a:p>
          <a:p>
            <a:pPr hangingPunct="1">
              <a:lnSpc>
                <a:spcPct val="117999"/>
              </a:lnSpc>
              <a:defRPr/>
            </a:pPr>
            <a:r>
              <a:rPr kumimoji="1" lang="zh-CN" altLang="en-US" dirty="0">
                <a:solidFill>
                  <a:srgbClr val="FF0000"/>
                </a:solidFill>
              </a:rPr>
              <a:t>执行脚本传入环境变量</a:t>
            </a:r>
            <a:r>
              <a:rPr kumimoji="1" lang="en-US" altLang="zh-CN" dirty="0">
                <a:solidFill>
                  <a:srgbClr val="FF0000"/>
                </a:solidFill>
              </a:rPr>
              <a:t>  </a:t>
            </a:r>
            <a:r>
              <a:rPr kumimoji="1" lang="zh-CN" altLang="en-US" dirty="0">
                <a:solidFill>
                  <a:srgbClr val="FF0000"/>
                </a:solidFill>
                <a:sym typeface="Wingdings"/>
              </a:rPr>
              <a:t></a:t>
            </a:r>
            <a:r>
              <a:rPr kumimoji="1" lang="en-US" altLang="zh-CN" dirty="0">
                <a:solidFill>
                  <a:srgbClr val="FF0000"/>
                </a:solidFill>
                <a:sym typeface="Wingdings"/>
              </a:rPr>
              <a:t>  </a:t>
            </a:r>
            <a:r>
              <a:rPr kumimoji="1" lang="zh-CN" altLang="en-US" dirty="0">
                <a:solidFill>
                  <a:srgbClr val="FF0000"/>
                </a:solidFill>
                <a:sym typeface="Wingdings"/>
              </a:rPr>
              <a:t>根据环境变量切换域名</a:t>
            </a:r>
            <a:r>
              <a:rPr kumimoji="1" lang="en-US" altLang="zh-CN" dirty="0">
                <a:solidFill>
                  <a:srgbClr val="FF0000"/>
                </a:solidFill>
                <a:sym typeface="Wingdings"/>
              </a:rPr>
              <a:t>  </a:t>
            </a:r>
            <a:r>
              <a:rPr kumimoji="1" lang="zh-CN" altLang="en-US" dirty="0">
                <a:solidFill>
                  <a:srgbClr val="FF0000"/>
                </a:solidFill>
                <a:sym typeface="Wingdings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/>
              </a:rPr>
              <a:t> </a:t>
            </a:r>
            <a:r>
              <a:rPr kumimoji="1" lang="zh-CN" altLang="en-US" dirty="0">
                <a:solidFill>
                  <a:srgbClr val="FF0000"/>
                </a:solidFill>
                <a:sym typeface="Wingdings"/>
              </a:rPr>
              <a:t>代码重新打包</a:t>
            </a:r>
            <a:br>
              <a:rPr kumimoji="1" lang="en-US" altLang="zh-CN" dirty="0">
                <a:solidFill>
                  <a:srgbClr val="FF0000"/>
                </a:solidFill>
                <a:sym typeface="Wingdings"/>
              </a:rPr>
            </a:br>
            <a:r>
              <a:rPr kumimoji="1" lang="zh-CN" altLang="en-US" dirty="0">
                <a:solidFill>
                  <a:srgbClr val="FF0000"/>
                </a:solidFill>
              </a:rPr>
              <a:t>起本地服务</a:t>
            </a:r>
            <a:r>
              <a:rPr kumimoji="1" lang="en-US" altLang="zh-CN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/>
              </a:rPr>
              <a:t> </a:t>
            </a:r>
            <a:r>
              <a:rPr kumimoji="1" lang="zh-CN" altLang="en-US" dirty="0">
                <a:solidFill>
                  <a:srgbClr val="FF0000"/>
                </a:solidFill>
              </a:rPr>
              <a:t>监听拦截请求</a:t>
            </a:r>
            <a:r>
              <a:rPr kumimoji="1" lang="en-US" altLang="zh-CN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/>
              </a:rPr>
              <a:t> </a:t>
            </a:r>
            <a:r>
              <a:rPr kumimoji="1" lang="zh-CN" altLang="en-US" dirty="0">
                <a:solidFill>
                  <a:srgbClr val="FF0000"/>
                </a:solidFill>
                <a:sym typeface="Wingdings"/>
              </a:rPr>
              <a:t>按请求</a:t>
            </a:r>
            <a:r>
              <a:rPr kumimoji="1" lang="en-US" altLang="zh-CN" dirty="0">
                <a:solidFill>
                  <a:srgbClr val="FF0000"/>
                </a:solidFill>
                <a:sym typeface="Wingdings"/>
              </a:rPr>
              <a:t>URL</a:t>
            </a:r>
            <a:r>
              <a:rPr kumimoji="1" lang="zh-CN" altLang="en-US" dirty="0">
                <a:solidFill>
                  <a:srgbClr val="FF0000"/>
                </a:solidFill>
                <a:sym typeface="Wingdings"/>
              </a:rPr>
              <a:t>取对应</a:t>
            </a:r>
            <a:r>
              <a:rPr kumimoji="1" lang="en-US" altLang="zh-CN" dirty="0">
                <a:solidFill>
                  <a:srgbClr val="FF0000"/>
                </a:solidFill>
                <a:sym typeface="Wingdings"/>
              </a:rPr>
              <a:t>mock</a:t>
            </a:r>
            <a:r>
              <a:rPr kumimoji="1" lang="zh-CN" altLang="en-US" dirty="0">
                <a:solidFill>
                  <a:srgbClr val="FF0000"/>
                </a:solidFill>
                <a:sym typeface="Wingdings"/>
              </a:rPr>
              <a:t>数据并返回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96020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hangingPunct="1">
              <a:lnSpc>
                <a:spcPct val="117999"/>
              </a:lnSpc>
              <a:defRPr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91718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hangingPunct="1">
              <a:lnSpc>
                <a:spcPct val="117999"/>
              </a:lnSpc>
              <a:defRPr/>
            </a:pPr>
            <a:endParaRPr lang="zh-CN" altLang="en-US" dirty="0">
              <a:sym typeface="Helvetica Neue"/>
            </a:endParaRP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200" b="0" i="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9538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hangingPunct="1">
              <a:lnSpc>
                <a:spcPct val="117999"/>
              </a:lnSpc>
              <a:defRPr/>
            </a:pPr>
            <a:endParaRPr lang="zh-CN" altLang="en-US" dirty="0">
              <a:sym typeface="Helvetica Neue"/>
            </a:endParaRP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200" b="0" i="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7797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小程序通过</a:t>
            </a:r>
            <a:r>
              <a:rPr kumimoji="1" lang="en-US" altLang="zh-CN" dirty="0"/>
              <a:t>web-view</a:t>
            </a:r>
            <a:r>
              <a:rPr kumimoji="1" lang="zh-CN" altLang="en-US" dirty="0"/>
              <a:t> 组件可以内嵌</a:t>
            </a:r>
            <a:r>
              <a:rPr kumimoji="1" lang="en-US" altLang="zh-CN" dirty="0"/>
              <a:t>H5</a:t>
            </a:r>
            <a:r>
              <a:rPr kumimoji="1" lang="zh-CN" altLang="en-US" dirty="0"/>
              <a:t>  </a:t>
            </a:r>
            <a:r>
              <a:rPr kumimoji="1" lang="en-US" altLang="zh-CN" dirty="0"/>
              <a:t>H5</a:t>
            </a:r>
            <a:r>
              <a:rPr kumimoji="1" lang="zh-CN" altLang="en-US" dirty="0"/>
              <a:t>需要和小程序通信需要引入相关</a:t>
            </a:r>
            <a:r>
              <a:rPr kumimoji="1" lang="en-US" altLang="zh-CN" dirty="0"/>
              <a:t>JSSDK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zh-CN" altLang="en-US" dirty="0"/>
              <a:t>小程序打开</a:t>
            </a:r>
            <a:r>
              <a:rPr kumimoji="1" lang="en-US" altLang="zh-CN" dirty="0"/>
              <a:t>APP</a:t>
            </a:r>
            <a:r>
              <a:rPr kumimoji="1" lang="zh-CN" altLang="en-US" dirty="0"/>
              <a:t>只支持固定场景值 （</a:t>
            </a:r>
            <a:r>
              <a:rPr kumimoji="1" lang="en-US" altLang="zh-CN" dirty="0"/>
              <a:t>APP</a:t>
            </a:r>
            <a:r>
              <a:rPr kumimoji="1" lang="zh-CN" altLang="en-US" dirty="0"/>
              <a:t>中分享出来的）且</a:t>
            </a:r>
            <a:r>
              <a:rPr kumimoji="1" lang="en-US" altLang="zh-CN" dirty="0"/>
              <a:t>APP</a:t>
            </a:r>
            <a:r>
              <a:rPr kumimoji="1" lang="zh-CN" altLang="en-US" dirty="0"/>
              <a:t>和小程序需要在统一开放平台下</a:t>
            </a:r>
            <a:br>
              <a:rPr kumimoji="1" lang="en-US" altLang="zh-CN" dirty="0"/>
            </a:br>
            <a:r>
              <a:rPr kumimoji="1" lang="en-US" altLang="zh-CN" dirty="0"/>
              <a:t>APP</a:t>
            </a:r>
            <a:r>
              <a:rPr kumimoji="1" lang="zh-CN" altLang="en-US" dirty="0"/>
              <a:t>打开小程序  调用相关</a:t>
            </a:r>
            <a:r>
              <a:rPr kumimoji="1" lang="en-US" altLang="zh-CN" dirty="0"/>
              <a:t>API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72929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sym typeface="Helvetica Neue"/>
              </a:rPr>
              <a:t>1. </a:t>
            </a:r>
            <a:r>
              <a:rPr lang="zh-CN" altLang="en-US" dirty="0">
                <a:sym typeface="Helvetica Neue"/>
              </a:rPr>
              <a:t>小程序底层还是基于</a:t>
            </a:r>
            <a:r>
              <a:rPr lang="en-US" altLang="zh-CN" dirty="0" err="1">
                <a:solidFill>
                  <a:srgbClr val="FF0000"/>
                </a:solidFill>
                <a:sym typeface="Helvetica Neue"/>
              </a:rPr>
              <a:t>webView</a:t>
            </a:r>
            <a:r>
              <a:rPr lang="en-US" altLang="zh-CN" dirty="0">
                <a:sym typeface="Helvetica Neue"/>
              </a:rPr>
              <a:t> </a:t>
            </a:r>
            <a:r>
              <a:rPr lang="zh-CN" altLang="en-US" dirty="0">
                <a:sym typeface="Helvetica Neue"/>
              </a:rPr>
              <a:t>来实现的</a:t>
            </a:r>
            <a:r>
              <a:rPr lang="en-US" altLang="zh-CN" dirty="0">
                <a:sym typeface="Helvetica Neue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ym typeface="Helvetica Neue"/>
              </a:rPr>
              <a:t>2. </a:t>
            </a:r>
            <a:r>
              <a:rPr lang="zh-CN" altLang="hu-HU" dirty="0">
                <a:sym typeface="Helvetica Neue"/>
              </a:rPr>
              <a:t>在 </a:t>
            </a:r>
            <a:r>
              <a:rPr lang="hu-HU" altLang="zh-CN" dirty="0" err="1">
                <a:sym typeface="Helvetica Neue"/>
              </a:rPr>
              <a:t>iOS</a:t>
            </a:r>
            <a:r>
              <a:rPr lang="hu-HU" altLang="zh-CN" dirty="0">
                <a:sym typeface="Helvetica Neue"/>
              </a:rPr>
              <a:t> </a:t>
            </a:r>
            <a:r>
              <a:rPr lang="zh-CN" altLang="hu-HU" dirty="0">
                <a:sym typeface="Helvetica Neue"/>
              </a:rPr>
              <a:t>上，小程序的 </a:t>
            </a:r>
            <a:r>
              <a:rPr lang="hu-HU" altLang="zh-CN" dirty="0" err="1">
                <a:sym typeface="Helvetica Neue"/>
              </a:rPr>
              <a:t>javascript</a:t>
            </a:r>
            <a:r>
              <a:rPr lang="hu-HU" altLang="zh-CN" dirty="0">
                <a:sym typeface="Helvetica Neue"/>
              </a:rPr>
              <a:t> </a:t>
            </a:r>
            <a:r>
              <a:rPr lang="zh-CN" altLang="hu-HU" dirty="0">
                <a:sym typeface="Helvetica Neue"/>
              </a:rPr>
              <a:t>代码是运行在 </a:t>
            </a:r>
            <a:r>
              <a:rPr lang="hu-HU" altLang="zh-CN" dirty="0" err="1">
                <a:solidFill>
                  <a:srgbClr val="FF0000"/>
                </a:solidFill>
                <a:sym typeface="Helvetica Neue"/>
              </a:rPr>
              <a:t>JavaScriptCore</a:t>
            </a:r>
            <a:r>
              <a:rPr lang="hu-HU" altLang="zh-CN" dirty="0">
                <a:solidFill>
                  <a:srgbClr val="FF0000"/>
                </a:solidFill>
                <a:sym typeface="Helvetica Neue"/>
              </a:rPr>
              <a:t> </a:t>
            </a:r>
            <a:r>
              <a:rPr lang="zh-CN" altLang="hu-HU" dirty="0">
                <a:sym typeface="Helvetica Neue"/>
              </a:rPr>
              <a:t>中</a:t>
            </a:r>
            <a:r>
              <a:rPr lang="en-US" altLang="zh-CN" dirty="0">
                <a:sym typeface="Helvetica Neue"/>
              </a:rPr>
              <a:t>;</a:t>
            </a:r>
            <a:endParaRPr lang="zh-CN" altLang="hu-HU" dirty="0">
              <a:sym typeface="Helvetica Neue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ym typeface="Helvetica Neue"/>
              </a:rPr>
              <a:t>3. </a:t>
            </a:r>
            <a:r>
              <a:rPr lang="zh-CN" altLang="hu-HU" dirty="0">
                <a:sym typeface="Helvetica Neue"/>
              </a:rPr>
              <a:t>在 </a:t>
            </a:r>
            <a:r>
              <a:rPr lang="hu-HU" altLang="zh-CN" dirty="0" err="1">
                <a:sym typeface="Helvetica Neue"/>
              </a:rPr>
              <a:t>Android</a:t>
            </a:r>
            <a:r>
              <a:rPr lang="hu-HU" altLang="zh-CN" dirty="0">
                <a:sym typeface="Helvetica Neue"/>
              </a:rPr>
              <a:t> </a:t>
            </a:r>
            <a:r>
              <a:rPr lang="zh-CN" altLang="hu-HU" dirty="0">
                <a:sym typeface="Helvetica Neue"/>
              </a:rPr>
              <a:t>上，小程序的 </a:t>
            </a:r>
            <a:r>
              <a:rPr lang="hu-HU" altLang="zh-CN" dirty="0" err="1">
                <a:sym typeface="Helvetica Neue"/>
              </a:rPr>
              <a:t>javascript</a:t>
            </a:r>
            <a:r>
              <a:rPr lang="hu-HU" altLang="zh-CN" dirty="0">
                <a:sym typeface="Helvetica Neue"/>
              </a:rPr>
              <a:t> </a:t>
            </a:r>
            <a:r>
              <a:rPr lang="zh-CN" altLang="hu-HU" dirty="0">
                <a:sym typeface="Helvetica Neue"/>
              </a:rPr>
              <a:t>代码是</a:t>
            </a:r>
            <a:r>
              <a:rPr lang="zh-CN" altLang="hu-HU" dirty="0">
                <a:solidFill>
                  <a:srgbClr val="FF0000"/>
                </a:solidFill>
                <a:sym typeface="Helvetica Neue"/>
              </a:rPr>
              <a:t>通过 </a:t>
            </a:r>
            <a:r>
              <a:rPr lang="hu-HU" altLang="zh-CN" dirty="0">
                <a:solidFill>
                  <a:srgbClr val="FF0000"/>
                </a:solidFill>
                <a:sym typeface="Helvetica Neue"/>
              </a:rPr>
              <a:t>X5 </a:t>
            </a:r>
            <a:r>
              <a:rPr lang="zh-CN" altLang="hu-HU" dirty="0">
                <a:solidFill>
                  <a:srgbClr val="FF0000"/>
                </a:solidFill>
                <a:sym typeface="Helvetica Neue"/>
              </a:rPr>
              <a:t>内核</a:t>
            </a:r>
            <a:r>
              <a:rPr lang="zh-CN" altLang="hu-HU" dirty="0">
                <a:sym typeface="Helvetica Neue"/>
              </a:rPr>
              <a:t>来解析</a:t>
            </a:r>
            <a:r>
              <a:rPr lang="en-US" altLang="zh-CN" dirty="0">
                <a:sym typeface="Helvetica Neue"/>
              </a:rPr>
              <a:t>;</a:t>
            </a:r>
            <a:endParaRPr lang="zh-CN" altLang="hu-HU" dirty="0">
              <a:sym typeface="Helvetica Neue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ym typeface="Helvetica Neue"/>
              </a:rPr>
              <a:t>4. </a:t>
            </a:r>
            <a:r>
              <a:rPr lang="zh-CN" altLang="hu-HU" dirty="0">
                <a:sym typeface="Helvetica Neue"/>
              </a:rPr>
              <a:t>在 开发工具上， 小程序的 </a:t>
            </a:r>
            <a:r>
              <a:rPr lang="hu-HU" altLang="zh-CN" dirty="0" err="1">
                <a:sym typeface="Helvetica Neue"/>
              </a:rPr>
              <a:t>javascript</a:t>
            </a:r>
            <a:r>
              <a:rPr lang="hu-HU" altLang="zh-CN" dirty="0">
                <a:sym typeface="Helvetica Neue"/>
              </a:rPr>
              <a:t> </a:t>
            </a:r>
            <a:r>
              <a:rPr lang="zh-CN" altLang="hu-HU" dirty="0">
                <a:sym typeface="Helvetica Neue"/>
              </a:rPr>
              <a:t>代码是运行在 </a:t>
            </a:r>
            <a:r>
              <a:rPr lang="hu-HU" altLang="zh-CN" dirty="0" err="1">
                <a:solidFill>
                  <a:srgbClr val="FF0000"/>
                </a:solidFill>
                <a:sym typeface="Helvetica Neue"/>
              </a:rPr>
              <a:t>nwjs</a:t>
            </a:r>
            <a:r>
              <a:rPr lang="zh-CN" altLang="hu-HU" dirty="0">
                <a:solidFill>
                  <a:srgbClr val="FF0000"/>
                </a:solidFill>
                <a:sym typeface="Helvetica Neue"/>
              </a:rPr>
              <a:t>（</a:t>
            </a:r>
            <a:r>
              <a:rPr lang="hu-HU" altLang="zh-CN" dirty="0" err="1">
                <a:solidFill>
                  <a:srgbClr val="FF0000"/>
                </a:solidFill>
                <a:sym typeface="Helvetica Neue"/>
              </a:rPr>
              <a:t>chrome</a:t>
            </a:r>
            <a:r>
              <a:rPr lang="zh-CN" altLang="hu-HU" dirty="0">
                <a:solidFill>
                  <a:srgbClr val="FF0000"/>
                </a:solidFill>
                <a:sym typeface="Helvetica Neue"/>
              </a:rPr>
              <a:t>内核） </a:t>
            </a:r>
            <a:r>
              <a:rPr lang="zh-CN" altLang="hu-HU" dirty="0">
                <a:sym typeface="Helvetica Neue"/>
              </a:rPr>
              <a:t>中</a:t>
            </a:r>
            <a:r>
              <a:rPr lang="en-US" altLang="zh-CN" dirty="0">
                <a:sym typeface="Helvetica Neue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ym typeface="Helvetica Neue"/>
              </a:rPr>
              <a:t>5. </a:t>
            </a:r>
            <a:r>
              <a:rPr lang="zh-CN" altLang="en-US" dirty="0">
                <a:sym typeface="Helvetica Neue"/>
              </a:rPr>
              <a:t>微信 </a:t>
            </a:r>
            <a:r>
              <a:rPr lang="en-US" altLang="zh-CN" dirty="0">
                <a:sym typeface="Helvetica Neue"/>
              </a:rPr>
              <a:t>App </a:t>
            </a:r>
            <a:r>
              <a:rPr lang="zh-CN" altLang="en-US" dirty="0">
                <a:sym typeface="Helvetica Neue"/>
              </a:rPr>
              <a:t>里包含 </a:t>
            </a:r>
            <a:r>
              <a:rPr lang="en-US" altLang="zh-CN" dirty="0" err="1">
                <a:sym typeface="Helvetica Neue"/>
              </a:rPr>
              <a:t>javascript</a:t>
            </a:r>
            <a:r>
              <a:rPr lang="en-US" altLang="zh-CN" dirty="0">
                <a:sym typeface="Helvetica Neue"/>
              </a:rPr>
              <a:t> </a:t>
            </a:r>
            <a:r>
              <a:rPr lang="zh-CN" altLang="en-US" dirty="0">
                <a:sym typeface="Helvetica Neue"/>
              </a:rPr>
              <a:t>运行引擎，那么 </a:t>
            </a:r>
            <a:r>
              <a:rPr lang="en-US" altLang="zh-CN" dirty="0">
                <a:sym typeface="Helvetica Neue"/>
              </a:rPr>
              <a:t>JavaScript </a:t>
            </a:r>
            <a:r>
              <a:rPr lang="zh-CN" altLang="en-US" dirty="0">
                <a:sym typeface="Helvetica Neue"/>
              </a:rPr>
              <a:t>调用的小程序相关 </a:t>
            </a:r>
            <a:r>
              <a:rPr lang="en-US" altLang="zh-CN" dirty="0">
                <a:sym typeface="Helvetica Neue"/>
              </a:rPr>
              <a:t>API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ym typeface="Helvetica Neue"/>
              </a:rPr>
              <a:t>    </a:t>
            </a:r>
            <a:r>
              <a:rPr lang="zh-CN" altLang="en-US" dirty="0">
                <a:sym typeface="Helvetica Neue"/>
              </a:rPr>
              <a:t>最终会被翻译成实现在微信 </a:t>
            </a:r>
            <a:r>
              <a:rPr lang="en-US" altLang="zh-CN" dirty="0">
                <a:sym typeface="Helvetica Neue"/>
              </a:rPr>
              <a:t>App </a:t>
            </a:r>
            <a:r>
              <a:rPr lang="zh-CN" altLang="en-US" dirty="0">
                <a:sym typeface="Helvetica Neue"/>
              </a:rPr>
              <a:t>里的原生接口</a:t>
            </a:r>
            <a:r>
              <a:rPr lang="en-US" altLang="zh-CN" dirty="0">
                <a:sym typeface="Helvetica Neue"/>
              </a:rPr>
              <a:t>;</a:t>
            </a:r>
            <a:endParaRPr lang="zh-CN" altLang="en-US" dirty="0">
              <a:sym typeface="Helvetica Neue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ym typeface="Helvetica Neue"/>
              </a:rPr>
              <a:t>6. </a:t>
            </a:r>
            <a:r>
              <a:rPr lang="zh-CN" altLang="en-US" dirty="0">
                <a:sym typeface="Helvetica Neue"/>
              </a:rPr>
              <a:t>微信 </a:t>
            </a:r>
            <a:r>
              <a:rPr lang="en-US" altLang="zh-CN" dirty="0">
                <a:sym typeface="Helvetica Neue"/>
              </a:rPr>
              <a:t>App </a:t>
            </a:r>
            <a:r>
              <a:rPr lang="zh-CN" altLang="en-US" dirty="0">
                <a:sym typeface="Helvetica Neue"/>
              </a:rPr>
              <a:t>里包含了 </a:t>
            </a:r>
            <a:r>
              <a:rPr lang="en-US" altLang="zh-CN" dirty="0">
                <a:sym typeface="Helvetica Neue"/>
              </a:rPr>
              <a:t>WXML/WXSS </a:t>
            </a:r>
            <a:r>
              <a:rPr lang="zh-CN" altLang="en-US" dirty="0">
                <a:sym typeface="Helvetica Neue"/>
              </a:rPr>
              <a:t>处理引擎，最终会把界面翻译成系统原生的控件</a:t>
            </a:r>
            <a:endParaRPr lang="en-US" altLang="zh-CN" dirty="0">
              <a:sym typeface="Helvetica Neue"/>
            </a:endParaRPr>
          </a:p>
          <a:p>
            <a:r>
              <a:rPr lang="en-US" altLang="zh-CN" dirty="0">
                <a:sym typeface="Helvetica Neue"/>
              </a:rPr>
              <a:t>    </a:t>
            </a:r>
            <a:r>
              <a:rPr lang="zh-CN" altLang="en-US" dirty="0">
                <a:sym typeface="Helvetica Neue"/>
              </a:rPr>
              <a:t>并展示出来</a:t>
            </a:r>
            <a:r>
              <a:rPr lang="en-US" altLang="zh-CN" dirty="0">
                <a:sym typeface="Helvetica Neue"/>
              </a:rPr>
              <a:t>;</a:t>
            </a:r>
            <a:br>
              <a:rPr lang="en-US" altLang="zh-CN" dirty="0">
                <a:sym typeface="Helvetica Neue"/>
              </a:rPr>
            </a:br>
            <a:r>
              <a:rPr lang="en-US" altLang="zh-CN" dirty="0" err="1">
                <a:sym typeface="Helvetica Neue"/>
              </a:rPr>
              <a:t>JSBridge</a:t>
            </a:r>
            <a:r>
              <a:rPr lang="zh-CN" altLang="en-US" dirty="0">
                <a:sym typeface="Helvetica Neue"/>
              </a:rPr>
              <a:t>  </a:t>
            </a:r>
            <a:r>
              <a:rPr lang="en-US" altLang="zh-CN" dirty="0">
                <a:sym typeface="Helvetica Neue"/>
              </a:rPr>
              <a:t>app-</a:t>
            </a:r>
            <a:r>
              <a:rPr lang="en-US" altLang="zh-CN" dirty="0" err="1">
                <a:sym typeface="Helvetica Neue"/>
              </a:rPr>
              <a:t>service.js</a:t>
            </a:r>
            <a:br>
              <a:rPr lang="en-US" altLang="zh-CN" dirty="0">
                <a:sym typeface="Helvetica Neue"/>
              </a:rPr>
            </a:br>
            <a:br>
              <a:rPr lang="en-US" altLang="zh-CN" dirty="0">
                <a:sym typeface="Helvetica Neue"/>
              </a:rPr>
            </a:br>
            <a:r>
              <a:rPr lang="en" altLang="zh-CN" sz="2200" u="sng" dirty="0"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https://zhuanlan.zhihu.com/p/22754296</a:t>
            </a:r>
            <a:endParaRPr lang="en" altLang="zh-CN" dirty="0">
              <a:effectLst/>
            </a:endParaRPr>
          </a:p>
          <a:p>
            <a:r>
              <a:rPr lang="en" altLang="zh-CN" sz="2200" u="sng" dirty="0">
                <a:effectLst/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https://zhuanlan.zhihu.com/p/22765476</a:t>
            </a:r>
            <a:endParaRPr lang="en" altLang="zh-CN" dirty="0">
              <a:effectLst/>
            </a:endParaRPr>
          </a:p>
          <a:p>
            <a:r>
              <a:rPr lang="en" altLang="zh-CN" sz="2200" u="sng" dirty="0">
                <a:effectLst/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https://zhuanlan.zhihu.com</a:t>
            </a:r>
            <a:r>
              <a:rPr lang="en" altLang="zh-CN" sz="2200" u="sng">
                <a:effectLst/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/p/22932309</a:t>
            </a:r>
            <a:endParaRPr lang="en" altLang="zh-CN">
              <a:effectLst/>
            </a:endParaRPr>
          </a:p>
          <a:p>
            <a:pPr>
              <a:lnSpc>
                <a:spcPct val="150000"/>
              </a:lnSpc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56573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普通网页开发 渲染线程和脚本（逻辑）线程是互斥的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微信离线缓存、线程分离</a:t>
            </a:r>
            <a:br>
              <a:rPr kumimoji="1" lang="en-US" altLang="zh-CN" dirty="0"/>
            </a:br>
            <a:r>
              <a:rPr kumimoji="1" lang="en-US" altLang="zh-CN" dirty="0"/>
              <a:t>native</a:t>
            </a:r>
            <a:r>
              <a:rPr kumimoji="1" lang="zh-CN" altLang="en-US" dirty="0"/>
              <a:t> 更新问题</a:t>
            </a:r>
            <a:br>
              <a:rPr kumimoji="1" lang="en-US" altLang="zh-CN" dirty="0"/>
            </a:br>
            <a:r>
              <a:rPr kumimoji="1" lang="zh-CN" altLang="en-US" dirty="0"/>
              <a:t>普通网页原生能力</a:t>
            </a:r>
            <a:br>
              <a:rPr kumimoji="1" lang="en-US" altLang="zh-CN" dirty="0"/>
            </a:br>
            <a:r>
              <a:rPr kumimoji="1" lang="en-US" altLang="zh-CN" dirty="0" err="1"/>
              <a:t>wxml</a:t>
            </a:r>
            <a:r>
              <a:rPr kumimoji="1" lang="en-US" altLang="zh-CN" dirty="0"/>
              <a:t>=&gt;JS </a:t>
            </a:r>
            <a:r>
              <a:rPr kumimoji="1" lang="zh-CN" altLang="en-US" dirty="0"/>
              <a:t>数据结构 </a:t>
            </a:r>
            <a:r>
              <a:rPr kumimoji="1" lang="en-US" altLang="zh-CN" dirty="0"/>
              <a:t>=》</a:t>
            </a:r>
            <a:r>
              <a:rPr kumimoji="1" lang="zh-CN" altLang="en-US" dirty="0"/>
              <a:t> 真实</a:t>
            </a:r>
            <a:r>
              <a:rPr kumimoji="1" lang="en-US" altLang="zh-CN" dirty="0"/>
              <a:t>DOM</a:t>
            </a:r>
            <a:br>
              <a:rPr kumimoji="1" lang="en-US" altLang="zh-CN" dirty="0"/>
            </a:br>
            <a:r>
              <a:rPr lang="en" altLang="zh-CN" dirty="0">
                <a:hlinkClick r:id="rId3"/>
              </a:rPr>
              <a:t>https://developers.weixin.qq.com/ebook?action=get_post_info&amp;docid=0000286f908988db00866b85f5640a</a:t>
            </a:r>
            <a:br>
              <a:rPr lang="en" altLang="zh-CN" dirty="0"/>
            </a:br>
            <a:r>
              <a:rPr lang="en" altLang="zh-CN" dirty="0">
                <a:hlinkClick r:id="rId4"/>
              </a:rPr>
              <a:t>https://developers.weixin.qq.com/ebook?action=get_post_info&amp;docid=0006a2289c8bb0bb0086ee8c056c0a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0786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3878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200" b="0" i="1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lang="zh-CN" altLang="en-US" sz="2200" b="0" i="1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快速的加载</a:t>
            </a:r>
            <a:endParaRPr lang="zh-CN" altLang="en-US" sz="2200" b="0" i="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altLang="zh-CN" sz="2200" b="0" i="1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lang="zh-CN" altLang="en-US" sz="2200" b="0" i="1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更强大的能力</a:t>
            </a:r>
            <a:endParaRPr lang="zh-CN" altLang="en-US" sz="2200" b="0" i="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altLang="zh-CN" sz="2200" b="0" i="1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lang="zh-CN" altLang="en-US" sz="2200" b="0" i="1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原生的体验</a:t>
            </a:r>
            <a:endParaRPr lang="zh-CN" altLang="en-US" sz="2200" b="0" i="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altLang="zh-CN" sz="2200" b="0" i="1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lang="zh-CN" altLang="en-US" sz="2200" b="0" i="1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易用且安全的微信数据开放</a:t>
            </a:r>
            <a:endParaRPr lang="zh-CN" altLang="en-US" sz="2200" b="0" i="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altLang="zh-CN" sz="2200" b="0" i="1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lang="zh-CN" altLang="en-US" sz="2200" b="0" i="1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高效和简单的开发</a:t>
            </a:r>
            <a:endParaRPr lang="zh-CN" altLang="en-US" sz="2200" b="0" i="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9347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调研</a:t>
            </a:r>
            <a:br>
              <a:rPr kumimoji="1" lang="en-US" altLang="zh-CN" dirty="0"/>
            </a:br>
            <a:r>
              <a:rPr kumimoji="1" lang="zh-CN" altLang="en-US" dirty="0"/>
              <a:t>做过微信小程序开发：未做过 大概</a:t>
            </a:r>
            <a:r>
              <a:rPr kumimoji="1" lang="en-US" altLang="zh-CN" dirty="0"/>
              <a:t>1:1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9923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学习新框架 怎么开始？</a:t>
            </a:r>
          </a:p>
        </p:txBody>
      </p:sp>
    </p:spTree>
    <p:extLst>
      <p:ext uri="{BB962C8B-B14F-4D97-AF65-F5344CB8AC3E}">
        <p14:creationId xmlns:p14="http://schemas.microsoft.com/office/powerpoint/2010/main" val="713964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项目结构</a:t>
            </a:r>
            <a:endParaRPr kumimoji="1" lang="en-US" altLang="zh-CN" dirty="0"/>
          </a:p>
          <a:p>
            <a:r>
              <a:rPr kumimoji="1" lang="zh-CN" altLang="en-US" dirty="0"/>
              <a:t>基本语法、配置</a:t>
            </a:r>
            <a:endParaRPr kumimoji="1" lang="en-US" altLang="zh-CN" dirty="0"/>
          </a:p>
          <a:p>
            <a:r>
              <a:rPr kumimoji="1" lang="zh-CN" altLang="en-US" dirty="0"/>
              <a:t>生命周期</a:t>
            </a:r>
            <a:endParaRPr kumimoji="1" lang="en-US" altLang="zh-CN" dirty="0"/>
          </a:p>
          <a:p>
            <a:r>
              <a:rPr kumimoji="1" lang="zh-CN" altLang="en-US" dirty="0"/>
              <a:t>路由</a:t>
            </a:r>
            <a:endParaRPr kumimoji="1" lang="en-US" altLang="zh-CN" dirty="0"/>
          </a:p>
          <a:p>
            <a:r>
              <a:rPr kumimoji="1" lang="zh-CN" altLang="en-US" dirty="0"/>
              <a:t>最佳实践</a:t>
            </a:r>
            <a:endParaRPr kumimoji="1" lang="en-US" altLang="zh-CN" dirty="0"/>
          </a:p>
          <a:p>
            <a:r>
              <a:rPr kumimoji="1" lang="zh-CN" altLang="en-US" dirty="0"/>
              <a:t>组件</a:t>
            </a:r>
            <a:br>
              <a:rPr kumimoji="1" lang="en-US" altLang="zh-CN" dirty="0"/>
            </a:br>
            <a:r>
              <a:rPr kumimoji="1" lang="en-US" altLang="zh-CN" dirty="0"/>
              <a:t>API</a:t>
            </a:r>
            <a:br>
              <a:rPr kumimoji="1" lang="en-US" altLang="zh-CN" dirty="0"/>
            </a:br>
            <a:r>
              <a:rPr kumimoji="1" lang="zh-CN" altLang="en-US" dirty="0"/>
              <a:t>数据分析</a:t>
            </a:r>
            <a:br>
              <a:rPr kumimoji="1" lang="en-US" altLang="zh-CN" dirty="0"/>
            </a:br>
            <a:r>
              <a:rPr kumimoji="1" lang="zh-CN" altLang="en-US" dirty="0"/>
              <a:t>调试</a:t>
            </a:r>
          </a:p>
        </p:txBody>
      </p:sp>
    </p:spTree>
    <p:extLst>
      <p:ext uri="{BB962C8B-B14F-4D97-AF65-F5344CB8AC3E}">
        <p14:creationId xmlns:p14="http://schemas.microsoft.com/office/powerpoint/2010/main" val="3977838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wxs</a:t>
            </a:r>
            <a:br>
              <a:rPr kumimoji="1" lang="en-US" altLang="zh-CN" dirty="0"/>
            </a:br>
            <a:r>
              <a:rPr kumimoji="1" lang="zh-CN" altLang="en-US" dirty="0"/>
              <a:t>和</a:t>
            </a:r>
            <a:r>
              <a:rPr kumimoji="1" lang="en-US" altLang="zh-CN" dirty="0"/>
              <a:t>react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vue</a:t>
            </a:r>
            <a:r>
              <a:rPr kumimoji="1" lang="zh-CN" altLang="en-US" dirty="0"/>
              <a:t> 相似之处</a:t>
            </a:r>
          </a:p>
        </p:txBody>
      </p:sp>
    </p:spTree>
    <p:extLst>
      <p:ext uri="{BB962C8B-B14F-4D97-AF65-F5344CB8AC3E}">
        <p14:creationId xmlns:p14="http://schemas.microsoft.com/office/powerpoint/2010/main" val="3000310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4362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wxs</a:t>
            </a:r>
            <a:r>
              <a:rPr kumimoji="1" lang="zh-CN" altLang="en-US" dirty="0"/>
              <a:t> </a:t>
            </a:r>
            <a:r>
              <a:rPr kumimoji="1" lang="en-US" altLang="zh-CN" dirty="0"/>
              <a:t>=》filter</a:t>
            </a:r>
            <a:br>
              <a:rPr kumimoji="1" lang="en-US" altLang="zh-CN" dirty="0"/>
            </a:br>
            <a:r>
              <a:rPr kumimoji="1" lang="zh-CN" altLang="en-US" dirty="0"/>
              <a:t>和</a:t>
            </a:r>
            <a:r>
              <a:rPr kumimoji="1" lang="en-US" altLang="zh-CN" dirty="0"/>
              <a:t>react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vue</a:t>
            </a:r>
            <a:r>
              <a:rPr kumimoji="1" lang="zh-CN" altLang="en-US" dirty="0"/>
              <a:t> 相似之处</a:t>
            </a:r>
            <a:endParaRPr kumimoji="1" lang="en-US" altLang="zh-CN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data</a:t>
            </a:r>
            <a:br>
              <a:rPr kumimoji="1" lang="en-US" altLang="zh-CN" dirty="0"/>
            </a:br>
            <a:r>
              <a:rPr kumimoji="1" lang="en-US" altLang="zh-CN" dirty="0" err="1"/>
              <a:t>setData</a:t>
            </a:r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7981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在此键入引文。”"/>
          <p:cNvSpPr txBox="1">
            <a:spLocks noGrp="1"/>
          </p:cNvSpPr>
          <p:nvPr>
            <p:ph type="body" sz="quarter" idx="14"/>
          </p:nvPr>
        </p:nvSpPr>
        <p:spPr>
          <a:xfrm>
            <a:off x="4833937" y="5945187"/>
            <a:ext cx="14716126" cy="9683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tiff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tiff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Q &amp; A"/>
          <p:cNvSpPr txBox="1"/>
          <p:nvPr/>
        </p:nvSpPr>
        <p:spPr>
          <a:xfrm>
            <a:off x="9042101" y="9495833"/>
            <a:ext cx="6299801" cy="1990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2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/>
              <a:t>扫码签到</a:t>
            </a:r>
            <a:endParaRPr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71B7AA-6E4B-9443-882D-9A98A5B11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44196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9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"/>
          <p:cNvSpPr/>
          <p:nvPr/>
        </p:nvSpPr>
        <p:spPr>
          <a:xfrm>
            <a:off x="1113359" y="1192741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5" name="前端工程师技能树"/>
          <p:cNvSpPr txBox="1"/>
          <p:nvPr/>
        </p:nvSpPr>
        <p:spPr>
          <a:xfrm>
            <a:off x="2039938" y="956439"/>
            <a:ext cx="8148063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/>
              <a:t>微信小程序</a:t>
            </a:r>
            <a:r>
              <a:rPr lang="en-US" altLang="zh-CN" dirty="0"/>
              <a:t>-</a:t>
            </a:r>
            <a:r>
              <a:rPr lang="zh-CN" altLang="en-US" dirty="0"/>
              <a:t>注册</a:t>
            </a:r>
            <a:r>
              <a:rPr lang="en-US" altLang="zh-CN" dirty="0"/>
              <a:t>Page</a:t>
            </a:r>
            <a:endParaRPr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9F21C7-FD4E-1C4E-B805-B650AE7D4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008" y="2085593"/>
            <a:ext cx="14145984" cy="1158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8008" y="13073062"/>
            <a:ext cx="458458" cy="48282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5977467"/>
            <a:ext cx="6705600" cy="1761067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3467" y="250825"/>
            <a:ext cx="7213600" cy="982136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470744" y="-6563"/>
            <a:ext cx="9280133" cy="1241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917" rIns="121917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7467" dirty="0"/>
              <a:t>生命周期</a:t>
            </a:r>
            <a:endParaRPr sz="7467" dirty="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B8034CE3-B349-D54B-8A36-D5A3712E2053}"/>
              </a:ext>
            </a:extLst>
          </p:cNvPr>
          <p:cNvSpPr/>
          <p:nvPr/>
        </p:nvSpPr>
        <p:spPr>
          <a:xfrm>
            <a:off x="1113359" y="1192741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" name="前端工程师技能树">
            <a:extLst>
              <a:ext uri="{FF2B5EF4-FFF2-40B4-BE49-F238E27FC236}">
                <a16:creationId xmlns:a16="http://schemas.microsoft.com/office/drawing/2014/main" id="{822B7FAC-D9B6-5247-A725-3B2F4A9A85C4}"/>
              </a:ext>
            </a:extLst>
          </p:cNvPr>
          <p:cNvSpPr txBox="1"/>
          <p:nvPr/>
        </p:nvSpPr>
        <p:spPr>
          <a:xfrm>
            <a:off x="2039938" y="956439"/>
            <a:ext cx="7833875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/>
              <a:t>微信小程序</a:t>
            </a:r>
            <a:r>
              <a:rPr lang="en-US" altLang="zh-CN" dirty="0"/>
              <a:t>-</a:t>
            </a:r>
            <a:r>
              <a:rPr lang="zh-CN" altLang="en-US" dirty="0"/>
              <a:t>渲染模版</a:t>
            </a:r>
            <a:endParaRPr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13F59D2-1E5B-E54E-A2FD-8A4D623E71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40" y="4145329"/>
            <a:ext cx="23111520" cy="654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5061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8008" y="13073062"/>
            <a:ext cx="458458" cy="48282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5977467"/>
            <a:ext cx="6705600" cy="1761067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3467" y="250825"/>
            <a:ext cx="7213600" cy="982136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470744" y="-6563"/>
            <a:ext cx="9280133" cy="1241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917" rIns="121917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7467" dirty="0"/>
              <a:t>生命周期</a:t>
            </a:r>
            <a:endParaRPr sz="7467" dirty="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B8034CE3-B349-D54B-8A36-D5A3712E2053}"/>
              </a:ext>
            </a:extLst>
          </p:cNvPr>
          <p:cNvSpPr/>
          <p:nvPr/>
        </p:nvSpPr>
        <p:spPr>
          <a:xfrm>
            <a:off x="1113359" y="1192741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" name="前端工程师技能树">
            <a:extLst>
              <a:ext uri="{FF2B5EF4-FFF2-40B4-BE49-F238E27FC236}">
                <a16:creationId xmlns:a16="http://schemas.microsoft.com/office/drawing/2014/main" id="{822B7FAC-D9B6-5247-A725-3B2F4A9A85C4}"/>
              </a:ext>
            </a:extLst>
          </p:cNvPr>
          <p:cNvSpPr txBox="1"/>
          <p:nvPr/>
        </p:nvSpPr>
        <p:spPr>
          <a:xfrm>
            <a:off x="2039938" y="956439"/>
            <a:ext cx="7833875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/>
              <a:t>微信小程序</a:t>
            </a:r>
            <a:r>
              <a:rPr lang="en-US" altLang="zh-CN" dirty="0"/>
              <a:t>-</a:t>
            </a:r>
            <a:r>
              <a:rPr lang="zh-CN" altLang="en-US" dirty="0"/>
              <a:t>渲染模版</a:t>
            </a:r>
            <a:endParaRPr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5030A5A-256E-F641-94F4-AF1F228D0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596" y="8967955"/>
            <a:ext cx="21709390" cy="252878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F55D358-4EC3-FF44-9A5C-59A7FA065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1946" y="3483653"/>
            <a:ext cx="21469039" cy="344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4195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8008" y="13073062"/>
            <a:ext cx="458458" cy="48282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5977467"/>
            <a:ext cx="6705600" cy="1761067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3467" y="250825"/>
            <a:ext cx="7213600" cy="982136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470744" y="-6563"/>
            <a:ext cx="9280133" cy="1241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917" rIns="121917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7467" dirty="0"/>
              <a:t>生命周期</a:t>
            </a:r>
            <a:endParaRPr sz="7467" dirty="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B8034CE3-B349-D54B-8A36-D5A3712E2053}"/>
              </a:ext>
            </a:extLst>
          </p:cNvPr>
          <p:cNvSpPr/>
          <p:nvPr/>
        </p:nvSpPr>
        <p:spPr>
          <a:xfrm>
            <a:off x="1113359" y="1192741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" name="前端工程师技能树">
            <a:extLst>
              <a:ext uri="{FF2B5EF4-FFF2-40B4-BE49-F238E27FC236}">
                <a16:creationId xmlns:a16="http://schemas.microsoft.com/office/drawing/2014/main" id="{822B7FAC-D9B6-5247-A725-3B2F4A9A85C4}"/>
              </a:ext>
            </a:extLst>
          </p:cNvPr>
          <p:cNvSpPr txBox="1"/>
          <p:nvPr/>
        </p:nvSpPr>
        <p:spPr>
          <a:xfrm>
            <a:off x="2039938" y="956439"/>
            <a:ext cx="6089808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/>
              <a:t>微信小程序</a:t>
            </a:r>
            <a:r>
              <a:rPr lang="en-US" altLang="zh-CN" dirty="0"/>
              <a:t>-wxs</a:t>
            </a:r>
            <a:endParaRPr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A8CFCCE-80C4-4E47-A702-10A1B6417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9966" y="2085593"/>
            <a:ext cx="15113000" cy="1106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39981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8008" y="13073062"/>
            <a:ext cx="458458" cy="48282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5977467"/>
            <a:ext cx="6705600" cy="1761067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3467" y="250825"/>
            <a:ext cx="7213600" cy="982136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470744" y="-6563"/>
            <a:ext cx="9280133" cy="1241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917" rIns="121917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7467" dirty="0"/>
              <a:t>生命周期</a:t>
            </a:r>
            <a:endParaRPr sz="7467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200" y="2016519"/>
            <a:ext cx="7467600" cy="11699481"/>
          </a:xfrm>
          <a:prstGeom prst="rect">
            <a:avLst/>
          </a:prstGeom>
        </p:spPr>
      </p:pic>
      <p:sp>
        <p:nvSpPr>
          <p:cNvPr id="8" name="Shape">
            <a:extLst>
              <a:ext uri="{FF2B5EF4-FFF2-40B4-BE49-F238E27FC236}">
                <a16:creationId xmlns:a16="http://schemas.microsoft.com/office/drawing/2014/main" id="{B8034CE3-B349-D54B-8A36-D5A3712E2053}"/>
              </a:ext>
            </a:extLst>
          </p:cNvPr>
          <p:cNvSpPr/>
          <p:nvPr/>
        </p:nvSpPr>
        <p:spPr>
          <a:xfrm>
            <a:off x="1113359" y="1192741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" name="前端工程师技能树">
            <a:extLst>
              <a:ext uri="{FF2B5EF4-FFF2-40B4-BE49-F238E27FC236}">
                <a16:creationId xmlns:a16="http://schemas.microsoft.com/office/drawing/2014/main" id="{822B7FAC-D9B6-5247-A725-3B2F4A9A85C4}"/>
              </a:ext>
            </a:extLst>
          </p:cNvPr>
          <p:cNvSpPr txBox="1"/>
          <p:nvPr/>
        </p:nvSpPr>
        <p:spPr>
          <a:xfrm>
            <a:off x="2039938" y="956439"/>
            <a:ext cx="7833875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/>
              <a:t>微信小程序</a:t>
            </a:r>
            <a:r>
              <a:rPr lang="en-US" altLang="zh-CN" dirty="0"/>
              <a:t>-</a:t>
            </a:r>
            <a:r>
              <a:rPr lang="zh-CN" altLang="en-US" dirty="0"/>
              <a:t>生命周期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036305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8008" y="13073062"/>
            <a:ext cx="458458" cy="48282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5977467"/>
            <a:ext cx="6705600" cy="1761067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3467" y="250825"/>
            <a:ext cx="7213600" cy="982136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470744" y="-6563"/>
            <a:ext cx="9280133" cy="1241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917" rIns="121917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7467" dirty="0"/>
              <a:t>生命周期</a:t>
            </a:r>
            <a:endParaRPr sz="7467" dirty="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B8034CE3-B349-D54B-8A36-D5A3712E2053}"/>
              </a:ext>
            </a:extLst>
          </p:cNvPr>
          <p:cNvSpPr/>
          <p:nvPr/>
        </p:nvSpPr>
        <p:spPr>
          <a:xfrm>
            <a:off x="1113359" y="1192741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" name="前端工程师技能树">
            <a:extLst>
              <a:ext uri="{FF2B5EF4-FFF2-40B4-BE49-F238E27FC236}">
                <a16:creationId xmlns:a16="http://schemas.microsoft.com/office/drawing/2014/main" id="{822B7FAC-D9B6-5247-A725-3B2F4A9A85C4}"/>
              </a:ext>
            </a:extLst>
          </p:cNvPr>
          <p:cNvSpPr txBox="1"/>
          <p:nvPr/>
        </p:nvSpPr>
        <p:spPr>
          <a:xfrm>
            <a:off x="2039938" y="956439"/>
            <a:ext cx="6185988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/>
              <a:t>微信小程序</a:t>
            </a:r>
            <a:r>
              <a:rPr lang="en-US" altLang="zh-CN" dirty="0"/>
              <a:t>-</a:t>
            </a:r>
            <a:r>
              <a:rPr lang="zh-CN" altLang="en-US" dirty="0"/>
              <a:t>路由</a:t>
            </a:r>
            <a:endParaRPr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9456868-7907-3A48-949D-8DEE13A54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806" y="2920937"/>
            <a:ext cx="20108862" cy="963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53451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8008" y="13073062"/>
            <a:ext cx="458458" cy="48282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5977467"/>
            <a:ext cx="6705600" cy="1761067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3467" y="250825"/>
            <a:ext cx="7213600" cy="982136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470744" y="-6563"/>
            <a:ext cx="9280133" cy="1241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917" rIns="121917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7467" dirty="0"/>
              <a:t>生命周期</a:t>
            </a:r>
            <a:endParaRPr sz="7467" dirty="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B8034CE3-B349-D54B-8A36-D5A3712E2053}"/>
              </a:ext>
            </a:extLst>
          </p:cNvPr>
          <p:cNvSpPr/>
          <p:nvPr/>
        </p:nvSpPr>
        <p:spPr>
          <a:xfrm>
            <a:off x="1113359" y="1192741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" name="前端工程师技能树">
            <a:extLst>
              <a:ext uri="{FF2B5EF4-FFF2-40B4-BE49-F238E27FC236}">
                <a16:creationId xmlns:a16="http://schemas.microsoft.com/office/drawing/2014/main" id="{822B7FAC-D9B6-5247-A725-3B2F4A9A85C4}"/>
              </a:ext>
            </a:extLst>
          </p:cNvPr>
          <p:cNvSpPr txBox="1"/>
          <p:nvPr/>
        </p:nvSpPr>
        <p:spPr>
          <a:xfrm>
            <a:off x="2039938" y="956439"/>
            <a:ext cx="6185988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/>
              <a:t>微信小程序</a:t>
            </a:r>
            <a:r>
              <a:rPr lang="en-US" altLang="zh-CN" dirty="0"/>
              <a:t>-</a:t>
            </a:r>
            <a:r>
              <a:rPr lang="zh-CN" altLang="en-US" dirty="0"/>
              <a:t>组件</a:t>
            </a:r>
            <a:endParaRPr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2190BC5-032A-E94F-9461-9736595B8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585" y="2886884"/>
            <a:ext cx="21265304" cy="951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9552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8008" y="13073062"/>
            <a:ext cx="458458" cy="48282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5977467"/>
            <a:ext cx="6705600" cy="1761067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3467" y="250825"/>
            <a:ext cx="7213600" cy="982136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470744" y="-6563"/>
            <a:ext cx="9280133" cy="1241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917" rIns="121917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7467" dirty="0"/>
              <a:t>生命周期</a:t>
            </a:r>
            <a:endParaRPr sz="7467" dirty="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B8034CE3-B349-D54B-8A36-D5A3712E2053}"/>
              </a:ext>
            </a:extLst>
          </p:cNvPr>
          <p:cNvSpPr/>
          <p:nvPr/>
        </p:nvSpPr>
        <p:spPr>
          <a:xfrm>
            <a:off x="1113359" y="1192741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" name="前端工程师技能树">
            <a:extLst>
              <a:ext uri="{FF2B5EF4-FFF2-40B4-BE49-F238E27FC236}">
                <a16:creationId xmlns:a16="http://schemas.microsoft.com/office/drawing/2014/main" id="{822B7FAC-D9B6-5247-A725-3B2F4A9A85C4}"/>
              </a:ext>
            </a:extLst>
          </p:cNvPr>
          <p:cNvSpPr txBox="1"/>
          <p:nvPr/>
        </p:nvSpPr>
        <p:spPr>
          <a:xfrm>
            <a:off x="2039938" y="956439"/>
            <a:ext cx="5907065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/>
              <a:t>微信小程序</a:t>
            </a:r>
            <a:r>
              <a:rPr lang="en-US" altLang="zh-CN" dirty="0"/>
              <a:t>-API</a:t>
            </a:r>
            <a:endParaRPr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9C139F0-CEEF-DD40-84BC-85E807B82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608" y="2561930"/>
            <a:ext cx="21132800" cy="1009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07495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8008" y="13073062"/>
            <a:ext cx="458458" cy="48282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5977467"/>
            <a:ext cx="6705600" cy="1761067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3467" y="250825"/>
            <a:ext cx="7213600" cy="982136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470744" y="-6563"/>
            <a:ext cx="9280133" cy="1241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917" rIns="121917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7467" dirty="0"/>
              <a:t>生命周期</a:t>
            </a:r>
            <a:endParaRPr sz="7467" dirty="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B8034CE3-B349-D54B-8A36-D5A3712E2053}"/>
              </a:ext>
            </a:extLst>
          </p:cNvPr>
          <p:cNvSpPr/>
          <p:nvPr/>
        </p:nvSpPr>
        <p:spPr>
          <a:xfrm>
            <a:off x="1113359" y="1192741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" name="前端工程师技能树">
            <a:extLst>
              <a:ext uri="{FF2B5EF4-FFF2-40B4-BE49-F238E27FC236}">
                <a16:creationId xmlns:a16="http://schemas.microsoft.com/office/drawing/2014/main" id="{822B7FAC-D9B6-5247-A725-3B2F4A9A85C4}"/>
              </a:ext>
            </a:extLst>
          </p:cNvPr>
          <p:cNvSpPr txBox="1"/>
          <p:nvPr/>
        </p:nvSpPr>
        <p:spPr>
          <a:xfrm>
            <a:off x="2039938" y="956439"/>
            <a:ext cx="8657818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/>
              <a:t>微信小程序</a:t>
            </a:r>
            <a:r>
              <a:rPr lang="en-US" altLang="zh-CN" dirty="0"/>
              <a:t>-</a:t>
            </a:r>
            <a:r>
              <a:rPr lang="zh-CN" altLang="en-US" dirty="0"/>
              <a:t>自定义组件</a:t>
            </a:r>
            <a:endParaRPr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DA23610-F8B1-914F-9540-138668AE8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0204" y="1941206"/>
            <a:ext cx="17814066" cy="1095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5560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8008" y="13073062"/>
            <a:ext cx="458458" cy="48282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5977467"/>
            <a:ext cx="6705600" cy="1761067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3467" y="250825"/>
            <a:ext cx="7213600" cy="982136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470744" y="-6563"/>
            <a:ext cx="9280133" cy="1241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917" rIns="121917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7467" dirty="0"/>
              <a:t>生命周期</a:t>
            </a:r>
            <a:endParaRPr sz="7467" dirty="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B8034CE3-B349-D54B-8A36-D5A3712E2053}"/>
              </a:ext>
            </a:extLst>
          </p:cNvPr>
          <p:cNvSpPr/>
          <p:nvPr/>
        </p:nvSpPr>
        <p:spPr>
          <a:xfrm>
            <a:off x="1113359" y="1192741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" name="前端工程师技能树">
            <a:extLst>
              <a:ext uri="{FF2B5EF4-FFF2-40B4-BE49-F238E27FC236}">
                <a16:creationId xmlns:a16="http://schemas.microsoft.com/office/drawing/2014/main" id="{822B7FAC-D9B6-5247-A725-3B2F4A9A85C4}"/>
              </a:ext>
            </a:extLst>
          </p:cNvPr>
          <p:cNvSpPr txBox="1"/>
          <p:nvPr/>
        </p:nvSpPr>
        <p:spPr>
          <a:xfrm>
            <a:off x="2039938" y="956439"/>
            <a:ext cx="8657818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/>
              <a:t>微信小程序</a:t>
            </a:r>
            <a:r>
              <a:rPr lang="en-US" altLang="zh-CN" dirty="0"/>
              <a:t>-</a:t>
            </a:r>
            <a:r>
              <a:rPr lang="zh-CN" altLang="en-US" dirty="0"/>
              <a:t>自定义组件</a:t>
            </a:r>
            <a:endParaRPr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ACE0389-81B5-AF41-8A03-B1DA991DBC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358" y="2989034"/>
            <a:ext cx="8795960" cy="333556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7BBF168-FFD7-BD43-B0CA-AC735F14B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358" y="8390101"/>
            <a:ext cx="8729781" cy="367013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0DBDEDF-8A8F-6146-8624-B1BC72826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29195" y="2195963"/>
            <a:ext cx="12816877" cy="1088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1655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00.png" descr="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前端简史"/>
          <p:cNvSpPr txBox="1"/>
          <p:nvPr/>
        </p:nvSpPr>
        <p:spPr>
          <a:xfrm>
            <a:off x="10091115" y="3648586"/>
            <a:ext cx="9321462" cy="4418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300000"/>
              </a:lnSpc>
              <a:defRPr sz="11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Mini</a:t>
            </a:r>
            <a:r>
              <a:rPr lang="zh-CN" altLang="en-US" dirty="0"/>
              <a:t> </a:t>
            </a:r>
            <a:r>
              <a:rPr lang="en-US" altLang="zh-CN" dirty="0"/>
              <a:t>Program</a:t>
            </a:r>
            <a:endParaRPr dirty="0"/>
          </a:p>
        </p:txBody>
      </p:sp>
      <p:sp>
        <p:nvSpPr>
          <p:cNvPr id="121" name="黄后锦"/>
          <p:cNvSpPr txBox="1"/>
          <p:nvPr/>
        </p:nvSpPr>
        <p:spPr>
          <a:xfrm>
            <a:off x="13602494" y="6593500"/>
            <a:ext cx="2298705" cy="2292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300000"/>
              </a:lnSpc>
              <a:defRPr sz="5600" b="0">
                <a:solidFill>
                  <a:srgbClr val="5E5E5E"/>
                </a:solidFill>
                <a:latin typeface="PingFangSC-Medium"/>
                <a:ea typeface="PingFangSC-Medium"/>
                <a:cs typeface="PingFangSC-Medium"/>
                <a:sym typeface="PingFangSC-Medium"/>
              </a:defRPr>
            </a:lvl1pPr>
          </a:lstStyle>
          <a:p>
            <a:r>
              <a:rPr lang="zh-CN" altLang="en-US" dirty="0"/>
              <a:t>聂建辉</a:t>
            </a:r>
            <a:endParaRPr dirty="0"/>
          </a:p>
        </p:txBody>
      </p:sp>
      <p:sp>
        <p:nvSpPr>
          <p:cNvPr id="122" name="2019-02-25"/>
          <p:cNvSpPr txBox="1"/>
          <p:nvPr/>
        </p:nvSpPr>
        <p:spPr>
          <a:xfrm>
            <a:off x="21190392" y="1008745"/>
            <a:ext cx="1590179" cy="482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200">
                <a:solidFill>
                  <a:srgbClr val="B8B8B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20</a:t>
            </a:r>
            <a:r>
              <a:rPr lang="en-US" altLang="zh-CN" dirty="0"/>
              <a:t>20</a:t>
            </a:r>
            <a:r>
              <a:rPr dirty="0"/>
              <a:t>-0</a:t>
            </a:r>
            <a:r>
              <a:rPr lang="en-US" altLang="zh-CN" dirty="0"/>
              <a:t>3</a:t>
            </a:r>
            <a:r>
              <a:rPr dirty="0"/>
              <a:t>-</a:t>
            </a:r>
            <a:r>
              <a:rPr lang="en-US" altLang="zh-CN" dirty="0"/>
              <a:t>05</a:t>
            </a: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"/>
          <p:cNvSpPr/>
          <p:nvPr/>
        </p:nvSpPr>
        <p:spPr>
          <a:xfrm>
            <a:off x="1113359" y="1192741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5" name="前端工程师技能树"/>
          <p:cNvSpPr txBox="1"/>
          <p:nvPr/>
        </p:nvSpPr>
        <p:spPr>
          <a:xfrm>
            <a:off x="2039938" y="956439"/>
            <a:ext cx="10031591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/>
              <a:t>开发过程中遇到的几个问题</a:t>
            </a: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2039938" y="4527884"/>
            <a:ext cx="18016740" cy="5253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742950" indent="-742950" algn="l">
              <a:lnSpc>
                <a:spcPct val="150000"/>
              </a:lnSpc>
              <a:buAutoNum type="arabicPeriod"/>
            </a:pPr>
            <a:r>
              <a:rPr lang="en-US" altLang="zh-CN" sz="4000" b="0" dirty="0">
                <a:latin typeface="STSong" charset="-122"/>
                <a:ea typeface="STSong" charset="-122"/>
                <a:cs typeface="STSong" charset="-122"/>
              </a:rPr>
              <a:t>wxss</a:t>
            </a:r>
            <a:r>
              <a:rPr lang="zh-CN" altLang="en-US" sz="4000" b="0" dirty="0">
                <a:latin typeface="STSong" charset="-122"/>
                <a:ea typeface="STSong" charset="-122"/>
                <a:cs typeface="STSong" charset="-122"/>
              </a:rPr>
              <a:t> 是类</a:t>
            </a:r>
            <a:r>
              <a:rPr lang="en-US" altLang="zh-CN" sz="4000" b="0" dirty="0">
                <a:latin typeface="STSong" charset="-122"/>
                <a:ea typeface="STSong" charset="-122"/>
                <a:cs typeface="STSong" charset="-122"/>
              </a:rPr>
              <a:t> CSS </a:t>
            </a:r>
            <a:r>
              <a:rPr lang="zh-CN" altLang="en-US" sz="4000" b="0" dirty="0">
                <a:latin typeface="STSong" charset="-122"/>
                <a:ea typeface="STSong" charset="-122"/>
                <a:cs typeface="STSong" charset="-122"/>
              </a:rPr>
              <a:t>写法，不支持预编译样式，开发者不友好</a:t>
            </a:r>
            <a:endParaRPr lang="en-US" altLang="zh-CN" sz="4000" b="0" dirty="0">
              <a:latin typeface="STSong" charset="-122"/>
              <a:ea typeface="STSong" charset="-122"/>
              <a:cs typeface="STSong" charset="-122"/>
            </a:endParaRPr>
          </a:p>
          <a:p>
            <a:pPr marL="742950" indent="-742950" algn="l">
              <a:lnSpc>
                <a:spcPct val="150000"/>
              </a:lnSpc>
              <a:buAutoNum type="arabicPeriod"/>
            </a:pPr>
            <a:r>
              <a:rPr lang="zh-CN" altLang="en-US" sz="4000" b="0" dirty="0">
                <a:latin typeface="STSong" charset="-122"/>
                <a:ea typeface="STSong" charset="-122"/>
                <a:cs typeface="STSong" charset="-122"/>
              </a:rPr>
              <a:t>本地开发 </a:t>
            </a:r>
            <a:r>
              <a:rPr lang="en-US" altLang="zh-CN" sz="4000" b="0" dirty="0">
                <a:latin typeface="STSong" charset="-122"/>
                <a:ea typeface="STSong" charset="-122"/>
                <a:cs typeface="STSong" charset="-122"/>
              </a:rPr>
              <a:t>mock</a:t>
            </a:r>
            <a:r>
              <a:rPr lang="zh-CN" altLang="en-US" sz="4000" b="0" dirty="0">
                <a:latin typeface="STSong" charset="-122"/>
                <a:ea typeface="STSong" charset="-122"/>
                <a:cs typeface="STSong" charset="-122"/>
              </a:rPr>
              <a:t> 数据从哪来</a:t>
            </a:r>
            <a:endParaRPr lang="en-US" altLang="zh-CN" sz="4000" b="0" dirty="0">
              <a:latin typeface="STSong" charset="-122"/>
              <a:ea typeface="STSong" charset="-122"/>
              <a:cs typeface="STSong" charset="-122"/>
            </a:endParaRPr>
          </a:p>
          <a:p>
            <a:pPr marL="742950" indent="-742950" algn="l">
              <a:lnSpc>
                <a:spcPct val="150000"/>
              </a:lnSpc>
              <a:buAutoNum type="arabicPeriod"/>
            </a:pPr>
            <a:r>
              <a:rPr lang="zh-CN" altLang="en-US" sz="4000" b="0" dirty="0">
                <a:latin typeface="STSong" charset="-122"/>
                <a:ea typeface="STSong" charset="-122"/>
                <a:cs typeface="STSong" charset="-122"/>
              </a:rPr>
              <a:t>请求的 </a:t>
            </a:r>
            <a:r>
              <a:rPr lang="en-US" altLang="zh-CN" sz="4000" b="0" dirty="0">
                <a:latin typeface="STSong" charset="-122"/>
                <a:ea typeface="STSong" charset="-122"/>
                <a:cs typeface="STSong" charset="-122"/>
              </a:rPr>
              <a:t>path</a:t>
            </a:r>
            <a:r>
              <a:rPr lang="zh-CN" altLang="en-US" sz="4000" b="0" dirty="0">
                <a:latin typeface="STSong" charset="-122"/>
                <a:ea typeface="STSong" charset="-122"/>
                <a:cs typeface="STSong" charset="-122"/>
              </a:rPr>
              <a:t> 切换环境需要手动改配置</a:t>
            </a:r>
            <a:endParaRPr lang="en-US" altLang="zh-CN" sz="4000" b="0" dirty="0">
              <a:latin typeface="STSong" charset="-122"/>
              <a:ea typeface="STSong" charset="-122"/>
              <a:cs typeface="STSong" charset="-122"/>
            </a:endParaRPr>
          </a:p>
          <a:p>
            <a:pPr marL="742950" indent="-742950" algn="l">
              <a:lnSpc>
                <a:spcPct val="150000"/>
              </a:lnSpc>
              <a:buAutoNum type="arabicPeriod"/>
            </a:pPr>
            <a:r>
              <a:rPr lang="zh-CN" altLang="en-US" sz="4000" b="0" dirty="0">
                <a:latin typeface="STSong" charset="-122"/>
                <a:ea typeface="STSong" charset="-122"/>
                <a:cs typeface="STSong" charset="-122"/>
              </a:rPr>
              <a:t>缺乏网络请求的沙箱</a:t>
            </a:r>
            <a:endParaRPr lang="en-US" altLang="zh-CN" sz="4000" b="0" dirty="0">
              <a:latin typeface="STSong" charset="-122"/>
              <a:ea typeface="STSong" charset="-122"/>
              <a:cs typeface="STSong" charset="-122"/>
            </a:endParaRPr>
          </a:p>
          <a:p>
            <a:pPr marL="742950" indent="-742950" algn="l">
              <a:lnSpc>
                <a:spcPct val="150000"/>
              </a:lnSpc>
              <a:buAutoNum type="arabicPeriod"/>
            </a:pPr>
            <a:r>
              <a:rPr lang="en-US" altLang="zh-CN" sz="4000" b="0" dirty="0">
                <a:latin typeface="STSong" charset="-122"/>
                <a:ea typeface="STSong" charset="-122"/>
                <a:cs typeface="STSong" charset="-122"/>
              </a:rPr>
              <a:t>……</a:t>
            </a:r>
            <a:endParaRPr lang="zh-CN" altLang="en-US" sz="4000" b="0" dirty="0">
              <a:latin typeface="STSong" charset="-122"/>
              <a:ea typeface="STSong" charset="-122"/>
              <a:cs typeface="STSong" charset="-122"/>
            </a:endParaRP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4305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8008" y="13073062"/>
            <a:ext cx="458458" cy="48282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5977467"/>
            <a:ext cx="6705600" cy="1761067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3467" y="250825"/>
            <a:ext cx="7213600" cy="982136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470744" y="-6563"/>
            <a:ext cx="9280133" cy="1241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917" rIns="121917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7467" dirty="0"/>
              <a:t>生命周期</a:t>
            </a:r>
            <a:endParaRPr sz="7467" dirty="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B8034CE3-B349-D54B-8A36-D5A3712E2053}"/>
              </a:ext>
            </a:extLst>
          </p:cNvPr>
          <p:cNvSpPr/>
          <p:nvPr/>
        </p:nvSpPr>
        <p:spPr>
          <a:xfrm>
            <a:off x="1113359" y="1192741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" name="前端工程师技能树">
            <a:extLst>
              <a:ext uri="{FF2B5EF4-FFF2-40B4-BE49-F238E27FC236}">
                <a16:creationId xmlns:a16="http://schemas.microsoft.com/office/drawing/2014/main" id="{822B7FAC-D9B6-5247-A725-3B2F4A9A85C4}"/>
              </a:ext>
            </a:extLst>
          </p:cNvPr>
          <p:cNvSpPr txBox="1"/>
          <p:nvPr/>
        </p:nvSpPr>
        <p:spPr>
          <a:xfrm>
            <a:off x="2039938" y="956439"/>
            <a:ext cx="7833875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/>
              <a:t>微信小程序</a:t>
            </a:r>
            <a:r>
              <a:rPr lang="en-US" altLang="zh-CN" dirty="0"/>
              <a:t>-</a:t>
            </a:r>
            <a:r>
              <a:rPr lang="zh-CN" altLang="en-US" dirty="0"/>
              <a:t>最佳实践</a:t>
            </a:r>
            <a:endParaRPr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FCB351F-A960-DD4E-85FD-1B0DF9C94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1717" y="2085593"/>
            <a:ext cx="21951040" cy="1101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1549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8008" y="13073062"/>
            <a:ext cx="458458" cy="48282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5977467"/>
            <a:ext cx="6705600" cy="1761067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3467" y="250825"/>
            <a:ext cx="7213600" cy="982136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470744" y="-6563"/>
            <a:ext cx="9280133" cy="1241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917" rIns="121917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7467" dirty="0"/>
              <a:t>生命周期</a:t>
            </a:r>
            <a:endParaRPr sz="7467" dirty="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B8034CE3-B349-D54B-8A36-D5A3712E2053}"/>
              </a:ext>
            </a:extLst>
          </p:cNvPr>
          <p:cNvSpPr/>
          <p:nvPr/>
        </p:nvSpPr>
        <p:spPr>
          <a:xfrm>
            <a:off x="1113359" y="1192741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" name="前端工程师技能树">
            <a:extLst>
              <a:ext uri="{FF2B5EF4-FFF2-40B4-BE49-F238E27FC236}">
                <a16:creationId xmlns:a16="http://schemas.microsoft.com/office/drawing/2014/main" id="{822B7FAC-D9B6-5247-A725-3B2F4A9A85C4}"/>
              </a:ext>
            </a:extLst>
          </p:cNvPr>
          <p:cNvSpPr txBox="1"/>
          <p:nvPr/>
        </p:nvSpPr>
        <p:spPr>
          <a:xfrm>
            <a:off x="2039938" y="956439"/>
            <a:ext cx="8657818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/>
              <a:t>微信小程序</a:t>
            </a:r>
            <a:r>
              <a:rPr lang="en-US" altLang="zh-CN" dirty="0"/>
              <a:t>-</a:t>
            </a:r>
            <a:r>
              <a:rPr lang="zh-CN" altLang="en-US" dirty="0"/>
              <a:t>简单工程化</a:t>
            </a:r>
            <a:endParaRPr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B7F462-06C6-ED4C-9095-F926C8D57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3593" y="2010158"/>
            <a:ext cx="16707287" cy="1162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16755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8008" y="13073062"/>
            <a:ext cx="458458" cy="48282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5977467"/>
            <a:ext cx="6705600" cy="1761067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3467" y="250825"/>
            <a:ext cx="7213600" cy="982136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470744" y="-6563"/>
            <a:ext cx="9280133" cy="1241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917" rIns="121917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7467" dirty="0"/>
              <a:t>生命周期</a:t>
            </a:r>
            <a:endParaRPr sz="7467" dirty="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B8034CE3-B349-D54B-8A36-D5A3712E2053}"/>
              </a:ext>
            </a:extLst>
          </p:cNvPr>
          <p:cNvSpPr/>
          <p:nvPr/>
        </p:nvSpPr>
        <p:spPr>
          <a:xfrm>
            <a:off x="1113359" y="1192741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" name="前端工程师技能树">
            <a:extLst>
              <a:ext uri="{FF2B5EF4-FFF2-40B4-BE49-F238E27FC236}">
                <a16:creationId xmlns:a16="http://schemas.microsoft.com/office/drawing/2014/main" id="{822B7FAC-D9B6-5247-A725-3B2F4A9A85C4}"/>
              </a:ext>
            </a:extLst>
          </p:cNvPr>
          <p:cNvSpPr txBox="1"/>
          <p:nvPr/>
        </p:nvSpPr>
        <p:spPr>
          <a:xfrm>
            <a:off x="2039938" y="956439"/>
            <a:ext cx="8657818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/>
              <a:t>微信小程序</a:t>
            </a:r>
            <a:r>
              <a:rPr lang="en-US" altLang="zh-CN" dirty="0"/>
              <a:t>-</a:t>
            </a:r>
            <a:r>
              <a:rPr lang="zh-CN" altLang="en-US" dirty="0"/>
              <a:t>简单工程化</a:t>
            </a:r>
            <a:endParaRPr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C467201-925C-A54A-A875-F38E37AE65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1806" y="1947916"/>
            <a:ext cx="15790862" cy="1136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0218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8008" y="13073062"/>
            <a:ext cx="458458" cy="48282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5977467"/>
            <a:ext cx="6705600" cy="1761067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3467" y="250825"/>
            <a:ext cx="7213600" cy="982136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470744" y="-6563"/>
            <a:ext cx="9280133" cy="1241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917" rIns="121917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7467" dirty="0"/>
              <a:t>生命周期</a:t>
            </a:r>
            <a:endParaRPr sz="7467" dirty="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B8034CE3-B349-D54B-8A36-D5A3712E2053}"/>
              </a:ext>
            </a:extLst>
          </p:cNvPr>
          <p:cNvSpPr/>
          <p:nvPr/>
        </p:nvSpPr>
        <p:spPr>
          <a:xfrm>
            <a:off x="1113359" y="1192741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" name="前端工程师技能树">
            <a:extLst>
              <a:ext uri="{FF2B5EF4-FFF2-40B4-BE49-F238E27FC236}">
                <a16:creationId xmlns:a16="http://schemas.microsoft.com/office/drawing/2014/main" id="{822B7FAC-D9B6-5247-A725-3B2F4A9A85C4}"/>
              </a:ext>
            </a:extLst>
          </p:cNvPr>
          <p:cNvSpPr txBox="1"/>
          <p:nvPr/>
        </p:nvSpPr>
        <p:spPr>
          <a:xfrm>
            <a:off x="2039938" y="956439"/>
            <a:ext cx="8792471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/>
              <a:t>微信小程序</a:t>
            </a:r>
            <a:r>
              <a:rPr lang="en-US" altLang="zh-CN" dirty="0"/>
              <a:t>-</a:t>
            </a:r>
            <a:r>
              <a:rPr lang="zh-CN" altLang="en-US" dirty="0"/>
              <a:t>登录态维护</a:t>
            </a:r>
            <a:endParaRPr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C78D0CF-4970-1341-A17B-3DB04A3D1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4429" y="2197869"/>
            <a:ext cx="9536767" cy="10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85994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8008" y="13073062"/>
            <a:ext cx="458458" cy="48282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5977467"/>
            <a:ext cx="6705600" cy="1761067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3467" y="250825"/>
            <a:ext cx="7213600" cy="982136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470744" y="-6563"/>
            <a:ext cx="9280133" cy="1241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917" rIns="121917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7467" dirty="0"/>
              <a:t>生命周期</a:t>
            </a:r>
            <a:endParaRPr sz="7467" dirty="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B8034CE3-B349-D54B-8A36-D5A3712E2053}"/>
              </a:ext>
            </a:extLst>
          </p:cNvPr>
          <p:cNvSpPr/>
          <p:nvPr/>
        </p:nvSpPr>
        <p:spPr>
          <a:xfrm>
            <a:off x="1113359" y="1192741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" name="前端工程师技能树">
            <a:extLst>
              <a:ext uri="{FF2B5EF4-FFF2-40B4-BE49-F238E27FC236}">
                <a16:creationId xmlns:a16="http://schemas.microsoft.com/office/drawing/2014/main" id="{822B7FAC-D9B6-5247-A725-3B2F4A9A85C4}"/>
              </a:ext>
            </a:extLst>
          </p:cNvPr>
          <p:cNvSpPr txBox="1"/>
          <p:nvPr/>
        </p:nvSpPr>
        <p:spPr>
          <a:xfrm>
            <a:off x="2039938" y="956439"/>
            <a:ext cx="6185988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/>
              <a:t>微信小程序</a:t>
            </a:r>
            <a:r>
              <a:rPr lang="en-US" altLang="zh-CN" dirty="0"/>
              <a:t>-</a:t>
            </a:r>
            <a:r>
              <a:rPr lang="zh-CN" altLang="en-US" dirty="0"/>
              <a:t>分享</a:t>
            </a:r>
            <a:endParaRPr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46B6D17-B8CA-004F-8844-3DBC70A83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7804" y="2356078"/>
            <a:ext cx="19252928" cy="1076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7635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"/>
          <p:cNvSpPr/>
          <p:nvPr/>
        </p:nvSpPr>
        <p:spPr>
          <a:xfrm>
            <a:off x="1113359" y="1192741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5" name="前端工程师技能树"/>
          <p:cNvSpPr txBox="1"/>
          <p:nvPr/>
        </p:nvSpPr>
        <p:spPr>
          <a:xfrm>
            <a:off x="2039938" y="956439"/>
            <a:ext cx="9702976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/>
              <a:t>微信小程序和</a:t>
            </a:r>
            <a:r>
              <a:rPr lang="en-US" altLang="zh-CN" dirty="0"/>
              <a:t>H5/APP</a:t>
            </a:r>
            <a:r>
              <a:rPr lang="zh-CN" altLang="en-US" dirty="0"/>
              <a:t>结合</a:t>
            </a:r>
            <a:endParaRPr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3834FE6-0A0A-0748-A605-7D2493BDACC3}"/>
              </a:ext>
            </a:extLst>
          </p:cNvPr>
          <p:cNvSpPr txBox="1"/>
          <p:nvPr/>
        </p:nvSpPr>
        <p:spPr>
          <a:xfrm>
            <a:off x="2039938" y="5912878"/>
            <a:ext cx="18016740" cy="24833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742950" indent="-742950" algn="l">
              <a:lnSpc>
                <a:spcPct val="150000"/>
              </a:lnSpc>
              <a:buAutoNum type="arabicPeriod"/>
            </a:pPr>
            <a:r>
              <a:rPr lang="zh-CN" altLang="en-US" sz="4000" b="0" dirty="0">
                <a:latin typeface="STSong" charset="-122"/>
                <a:ea typeface="STSong" charset="-122"/>
                <a:cs typeface="STSong" charset="-122"/>
              </a:rPr>
              <a:t>微信小程序内嵌</a:t>
            </a:r>
            <a:r>
              <a:rPr lang="en-US" altLang="zh-CN" sz="4000" b="0" dirty="0">
                <a:latin typeface="STSong" charset="-122"/>
                <a:ea typeface="STSong" charset="-122"/>
                <a:cs typeface="STSong" charset="-122"/>
              </a:rPr>
              <a:t>H5</a:t>
            </a:r>
          </a:p>
          <a:p>
            <a:pPr marL="742950" indent="-742950" algn="l">
              <a:lnSpc>
                <a:spcPct val="150000"/>
              </a:lnSpc>
              <a:buAutoNum type="arabicPeriod"/>
            </a:pPr>
            <a:r>
              <a:rPr lang="zh-CN" altLang="en-US" sz="4000" b="0" dirty="0">
                <a:latin typeface="STSong" charset="-122"/>
                <a:ea typeface="STSong" charset="-122"/>
                <a:cs typeface="STSong" charset="-122"/>
              </a:rPr>
              <a:t>微信小程序和</a:t>
            </a:r>
            <a:r>
              <a:rPr lang="en-US" altLang="zh-CN" sz="4000" b="0" dirty="0">
                <a:latin typeface="STSong" charset="-122"/>
                <a:ea typeface="STSong" charset="-122"/>
                <a:cs typeface="STSong" charset="-122"/>
              </a:rPr>
              <a:t>APP</a:t>
            </a:r>
            <a:r>
              <a:rPr lang="zh-CN" altLang="en-US" sz="4000" b="0" dirty="0">
                <a:latin typeface="STSong" charset="-122"/>
                <a:ea typeface="STSong" charset="-122"/>
                <a:cs typeface="STSong" charset="-122"/>
              </a:rPr>
              <a:t>互跳</a:t>
            </a:r>
            <a:endParaRPr lang="en-US" altLang="zh-CN" sz="4000" b="0" dirty="0">
              <a:latin typeface="STSong" charset="-122"/>
              <a:ea typeface="STSong" charset="-122"/>
              <a:cs typeface="STSong" charset="-122"/>
            </a:endParaRP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42165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"/>
          <p:cNvSpPr/>
          <p:nvPr/>
        </p:nvSpPr>
        <p:spPr>
          <a:xfrm>
            <a:off x="1113359" y="1192741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5" name="前端工程师技能树"/>
          <p:cNvSpPr txBox="1"/>
          <p:nvPr/>
        </p:nvSpPr>
        <p:spPr>
          <a:xfrm>
            <a:off x="2039938" y="956439"/>
            <a:ext cx="9207648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/>
              <a:t>微信小程序底层原理架构</a:t>
            </a:r>
            <a:endParaRPr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31912C-A5D0-E444-A577-1870A72D9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216" y="2085593"/>
            <a:ext cx="22385568" cy="1127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81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"/>
          <p:cNvSpPr/>
          <p:nvPr/>
        </p:nvSpPr>
        <p:spPr>
          <a:xfrm>
            <a:off x="1113359" y="1192741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5" name="前端工程师技能树"/>
          <p:cNvSpPr txBox="1"/>
          <p:nvPr/>
        </p:nvSpPr>
        <p:spPr>
          <a:xfrm>
            <a:off x="2039938" y="956439"/>
            <a:ext cx="11679478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/>
              <a:t>微信小程序底层原理的一些思考</a:t>
            </a:r>
            <a:endParaRPr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3834FE6-0A0A-0748-A605-7D2493BDACC3}"/>
              </a:ext>
            </a:extLst>
          </p:cNvPr>
          <p:cNvSpPr txBox="1"/>
          <p:nvPr/>
        </p:nvSpPr>
        <p:spPr>
          <a:xfrm>
            <a:off x="2039938" y="3604554"/>
            <a:ext cx="18016740" cy="71000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742950" indent="-742950" algn="l">
              <a:lnSpc>
                <a:spcPct val="150000"/>
              </a:lnSpc>
              <a:buAutoNum type="arabicPeriod"/>
            </a:pPr>
            <a:r>
              <a:rPr lang="zh-CN" altLang="en-US" sz="4000" b="0" dirty="0">
                <a:latin typeface="STSong" charset="-122"/>
                <a:ea typeface="STSong" charset="-122"/>
                <a:cs typeface="STSong" charset="-122"/>
              </a:rPr>
              <a:t>小程序依赖</a:t>
            </a:r>
            <a:r>
              <a:rPr lang="en-US" altLang="zh-CN" sz="4000" b="0" dirty="0">
                <a:latin typeface="STSong" charset="-122"/>
                <a:ea typeface="STSong" charset="-122"/>
                <a:cs typeface="STSong" charset="-122"/>
              </a:rPr>
              <a:t>APP</a:t>
            </a:r>
            <a:r>
              <a:rPr lang="zh-CN" altLang="en-US" sz="4000" b="0" dirty="0">
                <a:latin typeface="STSong" charset="-122"/>
                <a:ea typeface="STSong" charset="-122"/>
                <a:cs typeface="STSong" charset="-122"/>
              </a:rPr>
              <a:t>作为宿主环境（和</a:t>
            </a:r>
            <a:r>
              <a:rPr lang="en-US" altLang="zh-CN" sz="4000" b="0" dirty="0">
                <a:latin typeface="STSong" charset="-122"/>
                <a:ea typeface="STSong" charset="-122"/>
                <a:cs typeface="STSong" charset="-122"/>
              </a:rPr>
              <a:t>native</a:t>
            </a:r>
            <a:r>
              <a:rPr lang="zh-CN" altLang="en-US" sz="4000" b="0" dirty="0">
                <a:latin typeface="STSong" charset="-122"/>
                <a:ea typeface="STSong" charset="-122"/>
                <a:cs typeface="STSong" charset="-122"/>
              </a:rPr>
              <a:t>、普通网页开发、 </a:t>
            </a:r>
            <a:r>
              <a:rPr lang="en-US" altLang="zh-CN" sz="4000" b="0" dirty="0">
                <a:latin typeface="STSong" charset="-122"/>
                <a:ea typeface="STSong" charset="-122"/>
                <a:cs typeface="STSong" charset="-122"/>
              </a:rPr>
              <a:t>hybrid</a:t>
            </a:r>
            <a:r>
              <a:rPr lang="zh-CN" altLang="en-US" sz="4000" b="0" dirty="0">
                <a:latin typeface="STSong" charset="-122"/>
                <a:ea typeface="STSong" charset="-122"/>
                <a:cs typeface="STSong" charset="-122"/>
              </a:rPr>
              <a:t> 模式的区别在哪？）</a:t>
            </a:r>
            <a:endParaRPr lang="en-US" altLang="zh-CN" sz="4000" b="0" dirty="0">
              <a:latin typeface="STSong" charset="-122"/>
              <a:ea typeface="STSong" charset="-122"/>
              <a:cs typeface="STSong" charset="-122"/>
            </a:endParaRPr>
          </a:p>
          <a:p>
            <a:pPr marL="742950" indent="-742950" algn="l">
              <a:lnSpc>
                <a:spcPct val="150000"/>
              </a:lnSpc>
              <a:buFontTx/>
              <a:buAutoNum type="arabicPeriod"/>
            </a:pPr>
            <a:r>
              <a:rPr lang="en-US" altLang="zh-CN" sz="4000" b="0" dirty="0">
                <a:latin typeface="STSong" charset="-122"/>
                <a:ea typeface="STSong" charset="-122"/>
                <a:cs typeface="STSong" charset="-122"/>
              </a:rPr>
              <a:t>APP</a:t>
            </a:r>
            <a:r>
              <a:rPr lang="zh-CN" altLang="en-US" sz="4000" b="0" dirty="0">
                <a:latin typeface="STSong" charset="-122"/>
                <a:ea typeface="STSong" charset="-122"/>
                <a:cs typeface="STSong" charset="-122"/>
              </a:rPr>
              <a:t> 宿主包含一些解释能力，最终控件、</a:t>
            </a:r>
            <a:r>
              <a:rPr lang="en-US" altLang="zh-CN" sz="4000" b="0" dirty="0">
                <a:latin typeface="STSong" charset="-122"/>
                <a:ea typeface="STSong" charset="-122"/>
                <a:cs typeface="STSong" charset="-122"/>
              </a:rPr>
              <a:t>API</a:t>
            </a:r>
            <a:r>
              <a:rPr lang="zh-CN" altLang="en-US" sz="4000" b="0" dirty="0">
                <a:latin typeface="STSong" charset="-122"/>
                <a:ea typeface="STSong" charset="-122"/>
                <a:cs typeface="STSong" charset="-122"/>
              </a:rPr>
              <a:t> 的调用都会被翻译成原生实现，因此小程序具备 </a:t>
            </a:r>
            <a:r>
              <a:rPr lang="en-US" altLang="zh-CN" sz="4000" b="0" dirty="0">
                <a:latin typeface="STSong" charset="-122"/>
                <a:ea typeface="STSong" charset="-122"/>
                <a:cs typeface="STSong" charset="-122"/>
              </a:rPr>
              <a:t>H5</a:t>
            </a:r>
            <a:r>
              <a:rPr lang="zh-CN" altLang="en-US" sz="4000" b="0" dirty="0">
                <a:latin typeface="STSong" charset="-122"/>
                <a:ea typeface="STSong" charset="-122"/>
                <a:cs typeface="STSong" charset="-122"/>
              </a:rPr>
              <a:t> 不具备的原生能力、通信能力</a:t>
            </a:r>
            <a:endParaRPr lang="en-US" altLang="zh-CN" sz="4000" b="0" dirty="0">
              <a:latin typeface="STSong" charset="-122"/>
              <a:ea typeface="STSong" charset="-122"/>
              <a:cs typeface="STSong" charset="-122"/>
            </a:endParaRPr>
          </a:p>
          <a:p>
            <a:pPr marL="742950" indent="-742950" algn="l">
              <a:lnSpc>
                <a:spcPct val="150000"/>
              </a:lnSpc>
              <a:buAutoNum type="arabicPeriod"/>
            </a:pPr>
            <a:r>
              <a:rPr lang="zh-CN" altLang="en-US" sz="4000" b="0" dirty="0">
                <a:latin typeface="STSong" charset="-122"/>
                <a:ea typeface="STSong" charset="-122"/>
                <a:cs typeface="STSong" charset="-122"/>
              </a:rPr>
              <a:t>小程序的双线程机制</a:t>
            </a:r>
            <a:r>
              <a:rPr lang="en-US" altLang="zh-CN" sz="4000" b="0" dirty="0">
                <a:latin typeface="STSong" charset="-122"/>
                <a:ea typeface="STSong" charset="-122"/>
                <a:cs typeface="STSong" charset="-122"/>
              </a:rPr>
              <a:t>view</a:t>
            </a:r>
            <a:r>
              <a:rPr lang="zh-CN" altLang="en-US" sz="4000" b="0" dirty="0">
                <a:latin typeface="STSong" charset="-122"/>
                <a:ea typeface="STSong" charset="-122"/>
                <a:cs typeface="STSong" charset="-122"/>
              </a:rPr>
              <a:t>、</a:t>
            </a:r>
            <a:r>
              <a:rPr lang="en-US" altLang="zh-CN" sz="4000" b="0" dirty="0">
                <a:latin typeface="STSong" charset="-122"/>
                <a:ea typeface="STSong" charset="-122"/>
                <a:cs typeface="STSong" charset="-122"/>
              </a:rPr>
              <a:t>service</a:t>
            </a:r>
            <a:r>
              <a:rPr lang="zh-CN" altLang="en-US" sz="4000" b="0" dirty="0">
                <a:latin typeface="STSong" charset="-122"/>
                <a:ea typeface="STSong" charset="-122"/>
                <a:cs typeface="STSong" charset="-122"/>
              </a:rPr>
              <a:t>（</a:t>
            </a:r>
            <a:r>
              <a:rPr lang="en-US" altLang="zh-CN" sz="4000" b="0" dirty="0">
                <a:latin typeface="STSong" charset="-122"/>
                <a:ea typeface="STSong" charset="-122"/>
                <a:cs typeface="STSong" charset="-122"/>
              </a:rPr>
              <a:t>JSCore\V8 </a:t>
            </a:r>
            <a:r>
              <a:rPr lang="zh-CN" altLang="en-US" sz="4000" b="0" dirty="0">
                <a:latin typeface="STSong" charset="-122"/>
                <a:ea typeface="STSong" charset="-122"/>
                <a:cs typeface="STSong" charset="-122"/>
              </a:rPr>
              <a:t>缺乏</a:t>
            </a:r>
            <a:r>
              <a:rPr lang="en-US" altLang="zh-CN" sz="4000" b="0" dirty="0">
                <a:latin typeface="STSong" charset="-122"/>
                <a:ea typeface="STSong" charset="-122"/>
                <a:cs typeface="STSong" charset="-122"/>
              </a:rPr>
              <a:t>DOM</a:t>
            </a:r>
            <a:r>
              <a:rPr lang="zh-CN" altLang="en-US" sz="4000" b="0" dirty="0">
                <a:latin typeface="STSong" charset="-122"/>
                <a:ea typeface="STSong" charset="-122"/>
                <a:cs typeface="STSong" charset="-122"/>
              </a:rPr>
              <a:t> 、</a:t>
            </a:r>
            <a:r>
              <a:rPr lang="en-US" altLang="zh-CN" sz="4000" b="0" dirty="0">
                <a:latin typeface="STSong" charset="-122"/>
                <a:ea typeface="STSong" charset="-122"/>
                <a:cs typeface="STSong" charset="-122"/>
              </a:rPr>
              <a:t>BOM</a:t>
            </a:r>
            <a:r>
              <a:rPr lang="zh-CN" altLang="en-US" sz="4000" b="0" dirty="0">
                <a:latin typeface="STSong" charset="-122"/>
                <a:ea typeface="STSong" charset="-122"/>
                <a:cs typeface="STSong" charset="-122"/>
              </a:rPr>
              <a:t>对象）</a:t>
            </a:r>
            <a:endParaRPr lang="en-US" altLang="zh-CN" sz="4000" b="0" dirty="0">
              <a:latin typeface="STSong" charset="-122"/>
              <a:ea typeface="STSong" charset="-122"/>
              <a:cs typeface="STSong" charset="-122"/>
            </a:endParaRPr>
          </a:p>
          <a:p>
            <a:pPr marL="742950" indent="-742950" algn="l">
              <a:lnSpc>
                <a:spcPct val="150000"/>
              </a:lnSpc>
              <a:buAutoNum type="arabicPeriod"/>
            </a:pPr>
            <a:r>
              <a:rPr lang="zh-CN" altLang="en-US" sz="4000" b="0" dirty="0">
                <a:latin typeface="STSong" charset="-122"/>
                <a:ea typeface="STSong" charset="-122"/>
                <a:cs typeface="STSong" charset="-122"/>
              </a:rPr>
              <a:t>数据驱动设计理念</a:t>
            </a:r>
            <a:endParaRPr lang="en-US" altLang="zh-CN" sz="4000" b="0" dirty="0">
              <a:latin typeface="STSong" charset="-122"/>
              <a:ea typeface="STSong" charset="-122"/>
              <a:cs typeface="STSong" charset="-122"/>
            </a:endParaRPr>
          </a:p>
          <a:p>
            <a:pPr marL="742950" indent="-742950" algn="l">
              <a:lnSpc>
                <a:spcPct val="150000"/>
              </a:lnSpc>
              <a:buAutoNum type="arabicPeriod"/>
            </a:pPr>
            <a:r>
              <a:rPr lang="zh-CN" altLang="en-US" sz="4000" b="0" dirty="0">
                <a:latin typeface="STSong" charset="-122"/>
                <a:ea typeface="STSong" charset="-122"/>
                <a:cs typeface="STSong" charset="-122"/>
              </a:rPr>
              <a:t>如何同</a:t>
            </a:r>
            <a:r>
              <a:rPr lang="en-US" altLang="zh-CN" sz="4000" b="0" dirty="0">
                <a:latin typeface="STSong" charset="-122"/>
                <a:ea typeface="STSong" charset="-122"/>
                <a:cs typeface="STSong" charset="-122"/>
              </a:rPr>
              <a:t>APP</a:t>
            </a:r>
            <a:r>
              <a:rPr lang="zh-CN" altLang="en-US" sz="4000" b="0" dirty="0">
                <a:latin typeface="STSong" charset="-122"/>
                <a:ea typeface="STSong" charset="-122"/>
                <a:cs typeface="STSong" charset="-122"/>
              </a:rPr>
              <a:t>更好的协作，提升用户体验？</a:t>
            </a:r>
            <a:endParaRPr lang="en-US" altLang="zh-CN" sz="4000" b="0" dirty="0">
              <a:latin typeface="STSong" charset="-122"/>
              <a:ea typeface="STSong" charset="-122"/>
              <a:cs typeface="STSong" charset="-122"/>
            </a:endParaRP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28753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38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"/>
          <p:cNvSpPr/>
          <p:nvPr/>
        </p:nvSpPr>
        <p:spPr>
          <a:xfrm>
            <a:off x="11863763" y="4523052"/>
            <a:ext cx="656474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FFFFFF">
              <a:alpha val="24167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65" name="THANKS"/>
          <p:cNvSpPr txBox="1"/>
          <p:nvPr/>
        </p:nvSpPr>
        <p:spPr>
          <a:xfrm>
            <a:off x="8939336" y="5671873"/>
            <a:ext cx="6505328" cy="1971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2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THANKS</a:t>
            </a:r>
          </a:p>
        </p:txBody>
      </p:sp>
      <p:sp>
        <p:nvSpPr>
          <p:cNvPr id="966" name="感谢观看"/>
          <p:cNvSpPr txBox="1"/>
          <p:nvPr/>
        </p:nvSpPr>
        <p:spPr>
          <a:xfrm>
            <a:off x="10082212" y="7627673"/>
            <a:ext cx="4219576" cy="1565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感谢观看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"/>
          <p:cNvSpPr/>
          <p:nvPr/>
        </p:nvSpPr>
        <p:spPr>
          <a:xfrm>
            <a:off x="1113359" y="1192741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5" name="前端工程师技能树"/>
          <p:cNvSpPr txBox="1"/>
          <p:nvPr/>
        </p:nvSpPr>
        <p:spPr>
          <a:xfrm>
            <a:off x="2039938" y="956439"/>
            <a:ext cx="3440043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/>
              <a:t>灵魂发问</a:t>
            </a: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2039938" y="4989548"/>
            <a:ext cx="18016740" cy="43300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742950" indent="-742950" algn="l">
              <a:lnSpc>
                <a:spcPct val="150000"/>
              </a:lnSpc>
              <a:buAutoNum type="arabicPeriod"/>
            </a:pPr>
            <a:r>
              <a:rPr lang="zh-CN" altLang="en-US" sz="4000" b="0" dirty="0">
                <a:latin typeface="STSong" charset="-122"/>
                <a:ea typeface="STSong" charset="-122"/>
                <a:cs typeface="STSong" charset="-122"/>
              </a:rPr>
              <a:t>你知道的小程序有哪些？</a:t>
            </a:r>
            <a:endParaRPr lang="en-US" altLang="zh-CN" sz="4000" b="0" dirty="0">
              <a:latin typeface="STSong" charset="-122"/>
              <a:ea typeface="STSong" charset="-122"/>
              <a:cs typeface="STSong" charset="-122"/>
            </a:endParaRPr>
          </a:p>
          <a:p>
            <a:pPr marL="742950" indent="-742950" algn="l">
              <a:lnSpc>
                <a:spcPct val="150000"/>
              </a:lnSpc>
              <a:buAutoNum type="arabicPeriod"/>
            </a:pPr>
            <a:r>
              <a:rPr lang="zh-CN" altLang="en-US" sz="4000" b="0" dirty="0">
                <a:latin typeface="STSong" charset="-122"/>
                <a:ea typeface="STSong" charset="-122"/>
                <a:cs typeface="STSong" charset="-122"/>
              </a:rPr>
              <a:t>第三方小程序开发框架有哪些？</a:t>
            </a:r>
            <a:endParaRPr lang="en-US" altLang="zh-CN" sz="4000" b="0" dirty="0">
              <a:latin typeface="STSong" charset="-122"/>
              <a:ea typeface="STSong" charset="-122"/>
              <a:cs typeface="STSong" charset="-122"/>
            </a:endParaRPr>
          </a:p>
          <a:p>
            <a:pPr marL="742950" indent="-742950" algn="l">
              <a:lnSpc>
                <a:spcPct val="150000"/>
              </a:lnSpc>
              <a:buAutoNum type="arabicPeriod"/>
            </a:pPr>
            <a:r>
              <a:rPr lang="zh-CN" altLang="en-US" sz="4000" b="0" dirty="0">
                <a:latin typeface="STSong" charset="-122"/>
                <a:ea typeface="STSong" charset="-122"/>
                <a:cs typeface="STSong" charset="-122"/>
              </a:rPr>
              <a:t>小程序开发哪家强？</a:t>
            </a:r>
            <a:endParaRPr lang="en-US" altLang="zh-CN" sz="4000" b="0" dirty="0">
              <a:latin typeface="STSong" charset="-122"/>
              <a:ea typeface="STSong" charset="-122"/>
              <a:cs typeface="STSong" charset="-122"/>
            </a:endParaRPr>
          </a:p>
          <a:p>
            <a:pPr marL="742950" indent="-742950" algn="l">
              <a:lnSpc>
                <a:spcPct val="150000"/>
              </a:lnSpc>
              <a:buAutoNum type="arabicPeriod"/>
            </a:pPr>
            <a:r>
              <a:rPr lang="is-IS" altLang="zh-CN" sz="4000" b="0" dirty="0">
                <a:latin typeface="STSong" charset="-122"/>
                <a:ea typeface="STSong" charset="-122"/>
                <a:cs typeface="STSong" charset="-122"/>
              </a:rPr>
              <a:t>WHY</a:t>
            </a:r>
            <a:r>
              <a:rPr lang="zh-CN" altLang="en-US" sz="4000" b="0" dirty="0">
                <a:latin typeface="STSong" charset="-122"/>
                <a:ea typeface="STSong" charset="-122"/>
                <a:cs typeface="STSong" charset="-122"/>
              </a:rPr>
              <a:t> 小程序？</a:t>
            </a: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21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38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Shape"/>
          <p:cNvSpPr/>
          <p:nvPr/>
        </p:nvSpPr>
        <p:spPr>
          <a:xfrm>
            <a:off x="11863763" y="5221552"/>
            <a:ext cx="656474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FFFFFF">
              <a:alpha val="24167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69" name="Q &amp; A"/>
          <p:cNvSpPr txBox="1"/>
          <p:nvPr/>
        </p:nvSpPr>
        <p:spPr>
          <a:xfrm>
            <a:off x="10025409" y="6370373"/>
            <a:ext cx="4333182" cy="1971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2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Q &amp; 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00.png" descr="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2019-02-25"/>
          <p:cNvSpPr txBox="1"/>
          <p:nvPr/>
        </p:nvSpPr>
        <p:spPr>
          <a:xfrm>
            <a:off x="21190395" y="1008745"/>
            <a:ext cx="1590179" cy="482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200">
                <a:solidFill>
                  <a:srgbClr val="B8B8B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2019-0</a:t>
            </a:r>
            <a:r>
              <a:rPr lang="en-US" dirty="0"/>
              <a:t>3</a:t>
            </a:r>
            <a:r>
              <a:rPr dirty="0"/>
              <a:t>-</a:t>
            </a:r>
            <a:r>
              <a:rPr lang="en-US" dirty="0"/>
              <a:t>1</a:t>
            </a:r>
            <a:r>
              <a:rPr dirty="0"/>
              <a:t>5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EDC49B-7FCD-2C4D-9AAE-5649573EB1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44196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15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"/>
          <p:cNvSpPr/>
          <p:nvPr/>
        </p:nvSpPr>
        <p:spPr>
          <a:xfrm>
            <a:off x="1113359" y="1192741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5" name="前端工程师技能树"/>
          <p:cNvSpPr txBox="1"/>
          <p:nvPr/>
        </p:nvSpPr>
        <p:spPr>
          <a:xfrm>
            <a:off x="2039938" y="956439"/>
            <a:ext cx="7559761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/>
              <a:t>小程序的优势在哪？</a:t>
            </a: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2039938" y="4989548"/>
            <a:ext cx="18016740" cy="43300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742950" indent="-742950" algn="l">
              <a:lnSpc>
                <a:spcPct val="150000"/>
              </a:lnSpc>
              <a:buAutoNum type="arabicPeriod"/>
            </a:pPr>
            <a:r>
              <a:rPr lang="zh-CN" altLang="en-US" sz="4000" b="0" dirty="0">
                <a:latin typeface="STSong" charset="-122"/>
                <a:ea typeface="STSong" charset="-122"/>
                <a:cs typeface="STSong" charset="-122"/>
              </a:rPr>
              <a:t>轻量级应用</a:t>
            </a:r>
            <a:endParaRPr lang="en-US" altLang="zh-CN" sz="4000" b="0" dirty="0">
              <a:latin typeface="STSong" charset="-122"/>
              <a:ea typeface="STSong" charset="-122"/>
              <a:cs typeface="STSong" charset="-122"/>
            </a:endParaRPr>
          </a:p>
          <a:p>
            <a:pPr marL="742950" indent="-742950" algn="l">
              <a:lnSpc>
                <a:spcPct val="150000"/>
              </a:lnSpc>
              <a:buAutoNum type="arabicPeriod"/>
            </a:pPr>
            <a:r>
              <a:rPr lang="zh-CN" altLang="en-US" sz="4000" b="0" dirty="0">
                <a:latin typeface="STSong" charset="-122"/>
                <a:ea typeface="STSong" charset="-122"/>
                <a:cs typeface="STSong" charset="-122"/>
              </a:rPr>
              <a:t>无需安装、卸载</a:t>
            </a:r>
            <a:endParaRPr lang="en-US" altLang="zh-CN" sz="4000" b="0" dirty="0">
              <a:latin typeface="STSong" charset="-122"/>
              <a:ea typeface="STSong" charset="-122"/>
              <a:cs typeface="STSong" charset="-122"/>
            </a:endParaRPr>
          </a:p>
          <a:p>
            <a:pPr marL="742950" indent="-742950" algn="l">
              <a:lnSpc>
                <a:spcPct val="150000"/>
              </a:lnSpc>
              <a:buAutoNum type="arabicPeriod"/>
            </a:pPr>
            <a:r>
              <a:rPr lang="zh-CN" altLang="en-US" sz="4000" b="0" dirty="0">
                <a:latin typeface="STSong" charset="-122"/>
                <a:ea typeface="STSong" charset="-122"/>
                <a:cs typeface="STSong" charset="-122"/>
              </a:rPr>
              <a:t>触手可及，用完即走</a:t>
            </a:r>
            <a:endParaRPr lang="en-US" altLang="zh-CN" sz="4000" b="0" dirty="0">
              <a:latin typeface="STSong" charset="-122"/>
              <a:ea typeface="STSong" charset="-122"/>
              <a:cs typeface="STSong" charset="-122"/>
            </a:endParaRPr>
          </a:p>
          <a:p>
            <a:pPr marL="742950" indent="-742950" algn="l">
              <a:lnSpc>
                <a:spcPct val="150000"/>
              </a:lnSpc>
              <a:buFontTx/>
              <a:buAutoNum type="arabicPeriod"/>
            </a:pPr>
            <a:r>
              <a:rPr lang="zh-CN" altLang="en-US" sz="4000" b="0" dirty="0">
                <a:latin typeface="STSong" charset="-122"/>
                <a:ea typeface="STSong" charset="-122"/>
                <a:cs typeface="STSong" charset="-122"/>
              </a:rPr>
              <a:t>接近原生的体验</a:t>
            </a: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6899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Q &amp; A"/>
          <p:cNvSpPr txBox="1"/>
          <p:nvPr/>
        </p:nvSpPr>
        <p:spPr>
          <a:xfrm>
            <a:off x="4393391" y="5862535"/>
            <a:ext cx="15597217" cy="1990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2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/>
              <a:t>从微信小程序开发说起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010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"/>
          <p:cNvSpPr/>
          <p:nvPr/>
        </p:nvSpPr>
        <p:spPr>
          <a:xfrm>
            <a:off x="1113359" y="1192741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5" name="前端工程师技能树"/>
          <p:cNvSpPr txBox="1"/>
          <p:nvPr/>
        </p:nvSpPr>
        <p:spPr>
          <a:xfrm>
            <a:off x="2039938" y="956439"/>
            <a:ext cx="7009931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/>
              <a:t>微信小程序</a:t>
            </a:r>
            <a:r>
              <a:rPr lang="en-US" altLang="zh-CN" dirty="0"/>
              <a:t>-</a:t>
            </a:r>
            <a:r>
              <a:rPr lang="zh-CN" altLang="en-US" dirty="0"/>
              <a:t>技术栈</a:t>
            </a:r>
            <a:endParaRPr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D840DE4-2572-9F4D-B64A-CA434B614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00" y="2072126"/>
            <a:ext cx="14173200" cy="1164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1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"/>
          <p:cNvSpPr/>
          <p:nvPr/>
        </p:nvSpPr>
        <p:spPr>
          <a:xfrm>
            <a:off x="1113359" y="1192741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5" name="前端工程师技能树"/>
          <p:cNvSpPr txBox="1"/>
          <p:nvPr/>
        </p:nvSpPr>
        <p:spPr>
          <a:xfrm>
            <a:off x="2039938" y="956439"/>
            <a:ext cx="7833875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/>
              <a:t>微信小程序</a:t>
            </a:r>
            <a:r>
              <a:rPr lang="en-US" altLang="zh-CN" dirty="0"/>
              <a:t>-</a:t>
            </a:r>
            <a:r>
              <a:rPr lang="zh-CN" altLang="en-US" dirty="0"/>
              <a:t>教程大纲</a:t>
            </a:r>
            <a:endParaRPr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3B11FA-CB0A-1642-B30A-914ADB465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069" y="2509327"/>
            <a:ext cx="20743862" cy="1074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51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"/>
          <p:cNvSpPr/>
          <p:nvPr/>
        </p:nvSpPr>
        <p:spPr>
          <a:xfrm>
            <a:off x="1113359" y="1192741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5" name="前端工程师技能树"/>
          <p:cNvSpPr txBox="1"/>
          <p:nvPr/>
        </p:nvSpPr>
        <p:spPr>
          <a:xfrm>
            <a:off x="2039938" y="956439"/>
            <a:ext cx="7833875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/>
              <a:t>微信小程序</a:t>
            </a:r>
            <a:r>
              <a:rPr lang="en-US" altLang="zh-CN" dirty="0"/>
              <a:t>-</a:t>
            </a:r>
            <a:r>
              <a:rPr lang="zh-CN" altLang="en-US" dirty="0"/>
              <a:t>代码结构</a:t>
            </a:r>
            <a:endParaRPr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0BFB9EB-4773-CE4B-8773-92B8F6FFA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031" y="2085593"/>
            <a:ext cx="17743938" cy="1123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09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"/>
          <p:cNvSpPr/>
          <p:nvPr/>
        </p:nvSpPr>
        <p:spPr>
          <a:xfrm>
            <a:off x="1113359" y="1192741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5" name="前端工程师技能树"/>
          <p:cNvSpPr txBox="1"/>
          <p:nvPr/>
        </p:nvSpPr>
        <p:spPr>
          <a:xfrm>
            <a:off x="2039938" y="956439"/>
            <a:ext cx="7875553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/>
              <a:t>微信小程序</a:t>
            </a:r>
            <a:r>
              <a:rPr lang="en-US" altLang="zh-CN" dirty="0"/>
              <a:t>-</a:t>
            </a:r>
            <a:r>
              <a:rPr lang="zh-CN" altLang="en-US" dirty="0"/>
              <a:t>注册</a:t>
            </a:r>
            <a:r>
              <a:rPr lang="en-US" altLang="zh-CN" dirty="0"/>
              <a:t>APP</a:t>
            </a:r>
            <a:endParaRPr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5D0D80-69A8-8E4F-937F-B27772258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500" y="2060193"/>
            <a:ext cx="16129000" cy="1140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10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DA9B37D0DCAEC04BB510B32F5FA319CB" ma:contentTypeVersion="1" ma:contentTypeDescription="新建文档。" ma:contentTypeScope="" ma:versionID="9b4f88d3aa90a7999f52a22f0ecc6f58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5107b0345c29e57748057d300629ffc8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计划开始日期" ma:description="“计划开始日期”是由“发布”功能创建的网站栏。它用于指定第一次向网站访问者显示此页面的日期和时间。" ma:hidden="true" ma:internalName="PublishingStartDate">
      <xsd:simpleType>
        <xsd:restriction base="dms:Unknown"/>
      </xsd:simpleType>
    </xsd:element>
    <xsd:element name="PublishingExpirationDate" ma:index="9" nillable="true" ma:displayName="计划结束日期" ma:description="“计划结束日期”是由“发布”功能创建的网站栏。它用于指定不再向网站访问者显示此页面的日期和时间。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AD04C32-ACF2-4493-BA7D-19CABA7A32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38C743C-8FDD-4A63-B8E1-84AB221F0D8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23B05D30-61CF-47AA-9782-EC05AF6E426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9570</TotalTime>
  <Words>700</Words>
  <Application>Microsoft Macintosh PowerPoint</Application>
  <PresentationFormat>自定义</PresentationFormat>
  <Paragraphs>139</Paragraphs>
  <Slides>31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1" baseType="lpstr">
      <vt:lpstr>STSong</vt:lpstr>
      <vt:lpstr>Microsoft YaHei</vt:lpstr>
      <vt:lpstr>PingFangSC-Medium</vt:lpstr>
      <vt:lpstr>Helvetica</vt:lpstr>
      <vt:lpstr>Helvetica Light</vt:lpstr>
      <vt:lpstr>Helvetica Neue</vt:lpstr>
      <vt:lpstr>Helvetica Neue Light</vt:lpstr>
      <vt:lpstr>Helvetica Neue Medium</vt:lpstr>
      <vt:lpstr>Helvetica Neue Thin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Microsoft Office User</cp:lastModifiedBy>
  <cp:revision>216</cp:revision>
  <dcterms:modified xsi:type="dcterms:W3CDTF">2020-02-27T09:15:08Z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0x010100DA9B37D0DCAEC04BB510B32F5FA319CB</vt:lpwstr>
  </property>
</Properties>
</file>